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4"/>
  </p:notesMasterIdLst>
  <p:sldIdLst>
    <p:sldId id="256" r:id="rId2"/>
    <p:sldId id="322" r:id="rId3"/>
    <p:sldId id="257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9" r:id="rId33"/>
    <p:sldId id="300" r:id="rId34"/>
    <p:sldId id="302" r:id="rId35"/>
    <p:sldId id="303" r:id="rId36"/>
    <p:sldId id="304" r:id="rId37"/>
    <p:sldId id="314" r:id="rId38"/>
    <p:sldId id="317" r:id="rId39"/>
    <p:sldId id="305" r:id="rId40"/>
    <p:sldId id="306" r:id="rId41"/>
    <p:sldId id="308" r:id="rId42"/>
    <p:sldId id="309" r:id="rId43"/>
    <p:sldId id="310" r:id="rId44"/>
    <p:sldId id="311" r:id="rId45"/>
    <p:sldId id="312" r:id="rId46"/>
    <p:sldId id="313" r:id="rId47"/>
    <p:sldId id="320" r:id="rId48"/>
    <p:sldId id="321" r:id="rId49"/>
    <p:sldId id="261" r:id="rId50"/>
    <p:sldId id="318" r:id="rId51"/>
    <p:sldId id="319" r:id="rId52"/>
    <p:sldId id="262" r:id="rId5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FF"/>
    <a:srgbClr val="FF97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57E84-0075-4B26-A104-24A4E73496CF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7704A-B2FA-484F-82D7-E1E484AB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1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7704A-B2FA-484F-82D7-E1E484ABAC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4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21169"/>
            <a:ext cx="9144000" cy="6836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 sz="4000">
                <a:cs typeface="B Titr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F639-DCDE-446E-A49A-629BADAB5582}" type="datetime1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FA9C-8C75-4826-908D-FE9052FDB90D}" type="datetime1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4B6F-D805-48A9-833A-A9329D0D9E93}" type="datetime1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" y="12204"/>
            <a:ext cx="9144000" cy="6836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 sz="3200" b="1">
                <a:cs typeface="B Titr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 rtl="1">
              <a:lnSpc>
                <a:spcPct val="100000"/>
              </a:lnSpc>
              <a:defRPr sz="3200" b="1">
                <a:cs typeface="B Nazanin" pitchFamily="2" charset="-78"/>
              </a:defRPr>
            </a:lvl1pPr>
            <a:lvl2pPr algn="just" rtl="1">
              <a:lnSpc>
                <a:spcPct val="100000"/>
              </a:lnSpc>
              <a:buFont typeface="Courier New" pitchFamily="49" charset="0"/>
              <a:buChar char="o"/>
              <a:defRPr b="1">
                <a:cs typeface="B Nazanin" pitchFamily="2" charset="-78"/>
              </a:defRPr>
            </a:lvl2pPr>
            <a:lvl3pPr algn="just" rtl="1">
              <a:lnSpc>
                <a:spcPct val="100000"/>
              </a:lnSpc>
              <a:buFont typeface="Wingdings" pitchFamily="2" charset="2"/>
              <a:buChar char="ü"/>
              <a:defRPr b="1">
                <a:cs typeface="B Nazanin" pitchFamily="2" charset="-78"/>
              </a:defRPr>
            </a:lvl3pPr>
            <a:lvl4pPr algn="just" rtl="1">
              <a:lnSpc>
                <a:spcPct val="100000"/>
              </a:lnSpc>
              <a:defRPr b="1">
                <a:cs typeface="B Nazanin" pitchFamily="2" charset="-78"/>
              </a:defRPr>
            </a:lvl4pPr>
            <a:lvl5pPr algn="just" rtl="1">
              <a:lnSpc>
                <a:spcPct val="100000"/>
              </a:lnSpc>
              <a:buFont typeface="Wingdings" pitchFamily="2" charset="2"/>
              <a:buChar char="§"/>
              <a:defRPr sz="1800" b="1">
                <a:cs typeface="B Nazanin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60460"/>
            <a:ext cx="1600200" cy="365125"/>
          </a:xfrm>
        </p:spPr>
        <p:txBody>
          <a:bodyPr/>
          <a:lstStyle>
            <a:lvl1pPr rtl="1">
              <a:defRPr>
                <a:solidFill>
                  <a:schemeClr val="tx1">
                    <a:lumMod val="50000"/>
                    <a:lumOff val="50000"/>
                  </a:schemeClr>
                </a:solidFill>
                <a:cs typeface="B Titr" panose="00000700000000000000" pitchFamily="2" charset="-78"/>
              </a:defRPr>
            </a:lvl1pPr>
          </a:lstStyle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AA6E-59F8-408B-B4E4-37FCD1258F2B}" type="datetime1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C20E-281E-4B70-BEFB-354E4E914C5A}" type="datetime1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883F-88C0-4EBD-934D-D7922080F954}" type="datetime1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19E2-A316-425D-8767-5CD19F34D762}" type="datetime1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FCD-1E6A-4176-8142-35597E770107}" type="datetime1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CC23-578D-4F85-8209-D16B0549F04B}" type="datetime1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B560-E04F-46B4-A33A-DFFD241DB399}" type="datetime1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FC555-3641-4F01-BCB1-8DEA35F68236}" type="datetime1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/>
              <a:t>دفتر سلامت دهان و دندان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609600"/>
            <a:ext cx="5410200" cy="1066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rtl="1"/>
            <a:r>
              <a:rPr lang="fa-IR" sz="3600" dirty="0">
                <a:solidFill>
                  <a:srgbClr val="7030A0"/>
                </a:solidFill>
              </a:rPr>
              <a:t> دندانپزشک خانواده روستایی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628900"/>
            <a:ext cx="6324600" cy="13716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fa-IR" sz="2400" b="1" dirty="0">
                <a:solidFill>
                  <a:srgbClr val="0070C0"/>
                </a:solidFill>
                <a:cs typeface="B Titr" pitchFamily="2" charset="-78"/>
              </a:rPr>
              <a:t>دستور عمل اجرایی برنامه بیمه روستایی و پزشکی خانواده</a:t>
            </a:r>
          </a:p>
          <a:p>
            <a:pPr rtl="1">
              <a:lnSpc>
                <a:spcPct val="150000"/>
              </a:lnSpc>
            </a:pPr>
            <a:r>
              <a:rPr lang="fa-IR" sz="2400" b="1" dirty="0">
                <a:solidFill>
                  <a:srgbClr val="0070C0"/>
                </a:solidFill>
                <a:cs typeface="B Titr" pitchFamily="2" charset="-78"/>
              </a:rPr>
              <a:t>نسخه 22</a:t>
            </a:r>
            <a:endParaRPr lang="en-US" sz="2400" b="1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4953000"/>
            <a:ext cx="4343400" cy="1066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800" b="1" dirty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وزارت بهداشت، درمان و آموزش پزشکی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  <a:p>
            <a:r>
              <a:rPr lang="fa-IR" sz="1800" b="1" dirty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معاونت بهداشت</a:t>
            </a:r>
          </a:p>
          <a:p>
            <a:r>
              <a:rPr lang="fa-IR" sz="1800" b="1" dirty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دفتر سلامت دهان و دندان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1. نحوه ارائه خدمات سلامت دهان و دندان </a:t>
            </a:r>
            <a:r>
              <a:rPr lang="fa-IR" dirty="0"/>
              <a:t>(ص32)</a:t>
            </a:r>
          </a:p>
          <a:p>
            <a:pPr>
              <a:buNone/>
            </a:pPr>
            <a:r>
              <a:rPr lang="fa-IR" sz="2800" dirty="0"/>
              <a:t>	</a:t>
            </a:r>
            <a:r>
              <a:rPr lang="fa-IR" sz="2800" u="sng" dirty="0">
                <a:solidFill>
                  <a:srgbClr val="C00000"/>
                </a:solidFill>
              </a:rPr>
              <a:t>تبصره 1:</a:t>
            </a:r>
            <a:r>
              <a:rPr lang="fa-IR" sz="2800" dirty="0">
                <a:solidFill>
                  <a:srgbClr val="C00000"/>
                </a:solidFill>
              </a:rPr>
              <a:t> </a:t>
            </a:r>
            <a:r>
              <a:rPr lang="fa-IR" sz="2800" dirty="0">
                <a:solidFill>
                  <a:srgbClr val="FF0000"/>
                </a:solidFill>
              </a:rPr>
              <a:t>لیست مراکز مجری </a:t>
            </a:r>
            <a:r>
              <a:rPr lang="fa-IR" sz="2800" dirty="0"/>
              <a:t>مرکز بهداشت شهرستان به </a:t>
            </a:r>
            <a:r>
              <a:rPr lang="fa-IR" sz="2800" dirty="0">
                <a:solidFill>
                  <a:srgbClr val="FF0000"/>
                </a:solidFill>
              </a:rPr>
              <a:t>اداره بیمه سلامت استان</a:t>
            </a:r>
            <a:r>
              <a:rPr lang="fa-IR" sz="2800" dirty="0"/>
              <a:t> و از طریق معاونت بهداشت دانشگاه/ دانشکده به </a:t>
            </a:r>
            <a:r>
              <a:rPr lang="fa-IR" sz="2800" dirty="0">
                <a:solidFill>
                  <a:srgbClr val="FF0000"/>
                </a:solidFill>
              </a:rPr>
              <a:t>دفتر سلامت دهان و دندان </a:t>
            </a:r>
            <a:r>
              <a:rPr lang="fa-IR" sz="2800" dirty="0"/>
              <a:t>معاونت بهداشت وزارت متبوع </a:t>
            </a:r>
            <a:r>
              <a:rPr lang="fa-IR" sz="2800" dirty="0">
                <a:solidFill>
                  <a:srgbClr val="FF0000"/>
                </a:solidFill>
              </a:rPr>
              <a:t>ارسال</a:t>
            </a:r>
            <a:r>
              <a:rPr lang="fa-IR" sz="2800" dirty="0"/>
              <a:t> می گردد. با توجه به </a:t>
            </a:r>
            <a:r>
              <a:rPr lang="fa-IR" sz="2800" dirty="0">
                <a:solidFill>
                  <a:srgbClr val="FF0000"/>
                </a:solidFill>
              </a:rPr>
              <a:t>ضرورت گسترش خدمات </a:t>
            </a:r>
            <a:r>
              <a:rPr lang="fa-IR" sz="2800" dirty="0"/>
              <a:t>به منظور ایجاد </a:t>
            </a:r>
            <a:r>
              <a:rPr lang="fa-IR" sz="2800" dirty="0">
                <a:solidFill>
                  <a:srgbClr val="FF0000"/>
                </a:solidFill>
              </a:rPr>
              <a:t>پوشش صددرصدی گروه هدف</a:t>
            </a:r>
            <a:r>
              <a:rPr lang="fa-IR" sz="2800" dirty="0"/>
              <a:t>، </a:t>
            </a:r>
            <a:r>
              <a:rPr lang="fa-IR" sz="2800" dirty="0">
                <a:solidFill>
                  <a:srgbClr val="FF0000"/>
                </a:solidFill>
              </a:rPr>
              <a:t>افزایش  مراکز جدید </a:t>
            </a:r>
            <a:r>
              <a:rPr lang="fa-IR" sz="2800" dirty="0"/>
              <a:t>بایستی با جدیت </a:t>
            </a:r>
            <a:r>
              <a:rPr lang="fa-IR" sz="2800" dirty="0">
                <a:solidFill>
                  <a:srgbClr val="FF0000"/>
                </a:solidFill>
              </a:rPr>
              <a:t>پیگیری</a:t>
            </a:r>
            <a:r>
              <a:rPr lang="fa-IR" sz="2800" dirty="0"/>
              <a:t> و </a:t>
            </a:r>
            <a:r>
              <a:rPr lang="fa-IR" sz="2800" dirty="0">
                <a:solidFill>
                  <a:srgbClr val="FF0000"/>
                </a:solidFill>
              </a:rPr>
              <a:t>لیست</a:t>
            </a:r>
            <a:r>
              <a:rPr lang="fa-IR" sz="2800" dirty="0"/>
              <a:t> مراکز جدید </a:t>
            </a:r>
            <a:r>
              <a:rPr lang="fa-IR" sz="2800" dirty="0">
                <a:solidFill>
                  <a:srgbClr val="FF0000"/>
                </a:solidFill>
              </a:rPr>
              <a:t>هر 3 ماه </a:t>
            </a:r>
            <a:r>
              <a:rPr lang="fa-IR" sz="2800" dirty="0"/>
              <a:t>به مراجع فوق الذکر </a:t>
            </a:r>
            <a:r>
              <a:rPr lang="fa-IR" sz="2800" dirty="0">
                <a:solidFill>
                  <a:srgbClr val="FF0000"/>
                </a:solidFill>
              </a:rPr>
              <a:t>گزارش</a:t>
            </a:r>
            <a:r>
              <a:rPr lang="fa-IR" sz="2800" dirty="0"/>
              <a:t> شود.</a:t>
            </a:r>
            <a:endParaRPr lang="fa-IR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1. نحوه ارائه خدمات سلامت دهان و دندان </a:t>
            </a:r>
            <a:r>
              <a:rPr lang="fa-IR" dirty="0"/>
              <a:t>(ص32)</a:t>
            </a:r>
          </a:p>
          <a:p>
            <a:pPr>
              <a:buNone/>
            </a:pPr>
            <a:r>
              <a:rPr lang="fa-IR" sz="2800" dirty="0"/>
              <a:t>	</a:t>
            </a:r>
            <a:r>
              <a:rPr lang="fa-IR" sz="2800" u="sng" dirty="0">
                <a:solidFill>
                  <a:srgbClr val="C00000"/>
                </a:solidFill>
              </a:rPr>
              <a:t>تبصره 2: </a:t>
            </a:r>
            <a:r>
              <a:rPr lang="fa-IR" sz="2800" dirty="0"/>
              <a:t>با توجه به </a:t>
            </a:r>
            <a:r>
              <a:rPr lang="fa-IR" sz="2800" dirty="0">
                <a:solidFill>
                  <a:srgbClr val="FF0000"/>
                </a:solidFill>
              </a:rPr>
              <a:t>پرداخت سهم سرانه خدمات سلامت دهان و دندان به دانشگاه/ دانشکده</a:t>
            </a:r>
            <a:r>
              <a:rPr lang="fa-IR" sz="2800" dirty="0"/>
              <a:t> های علوم پزشکی، </a:t>
            </a:r>
            <a:r>
              <a:rPr lang="fa-IR" sz="2800" dirty="0">
                <a:solidFill>
                  <a:srgbClr val="FF0000"/>
                </a:solidFill>
              </a:rPr>
              <a:t>در صورت عدم تامین دندانپزشک</a:t>
            </a:r>
            <a:r>
              <a:rPr lang="fa-IR" sz="2800" dirty="0"/>
              <a:t> توسط شبکه بهداشت/ مرکز بهداشت شهرستان، دانشگاه/ دانشکده می تواند جهت پوشش خدمات مربوطه، </a:t>
            </a:r>
            <a:r>
              <a:rPr lang="fa-IR" sz="2800" dirty="0">
                <a:solidFill>
                  <a:srgbClr val="FF0000"/>
                </a:solidFill>
              </a:rPr>
              <a:t>با رعایت فرانشیز/ تعرفه دولتی گروه هدف</a:t>
            </a:r>
            <a:r>
              <a:rPr lang="fa-IR" sz="2800" dirty="0"/>
              <a:t>، با </a:t>
            </a:r>
            <a:r>
              <a:rPr lang="fa-IR" sz="2800" dirty="0">
                <a:solidFill>
                  <a:srgbClr val="FF0000"/>
                </a:solidFill>
              </a:rPr>
              <a:t>بخش خصوصی قرارداد همکاری با دندانپزشک </a:t>
            </a:r>
            <a:r>
              <a:rPr lang="fa-IR" sz="2800" dirty="0"/>
              <a:t>منعقد نماید. به منظور </a:t>
            </a:r>
            <a:r>
              <a:rPr lang="fa-IR" sz="2800" dirty="0">
                <a:solidFill>
                  <a:srgbClr val="FF0000"/>
                </a:solidFill>
              </a:rPr>
              <a:t>اطلاع رسانی </a:t>
            </a:r>
            <a:r>
              <a:rPr lang="fa-IR" sz="2800" dirty="0"/>
              <a:t>مناسب به بیمه شدگان </a:t>
            </a:r>
            <a:r>
              <a:rPr lang="fa-IR" sz="2800" dirty="0">
                <a:solidFill>
                  <a:srgbClr val="FF0000"/>
                </a:solidFill>
              </a:rPr>
              <a:t>لیست</a:t>
            </a:r>
            <a:r>
              <a:rPr lang="fa-IR" sz="2800" dirty="0"/>
              <a:t> این مراکز </a:t>
            </a:r>
            <a:r>
              <a:rPr lang="fa-IR" sz="2800" dirty="0">
                <a:solidFill>
                  <a:srgbClr val="FF0000"/>
                </a:solidFill>
              </a:rPr>
              <a:t>در معرض دید عموم</a:t>
            </a:r>
            <a:r>
              <a:rPr lang="fa-IR" sz="2800" dirty="0"/>
              <a:t> در مراکز خدمات جامع سلامت نصب گردد.</a:t>
            </a:r>
            <a:endParaRPr lang="fa-IR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1. نحوه ارائه خدمات سلامت دهان و دندان </a:t>
            </a:r>
            <a:r>
              <a:rPr lang="fa-IR" dirty="0"/>
              <a:t>(ص32)</a:t>
            </a:r>
          </a:p>
          <a:p>
            <a:pPr>
              <a:lnSpc>
                <a:spcPct val="150000"/>
              </a:lnSpc>
              <a:buNone/>
            </a:pPr>
            <a:r>
              <a:rPr lang="fa-IR" sz="2800" dirty="0"/>
              <a:t>	</a:t>
            </a:r>
            <a:r>
              <a:rPr lang="fa-IR" sz="2800" u="sng" dirty="0">
                <a:solidFill>
                  <a:srgbClr val="C00000"/>
                </a:solidFill>
              </a:rPr>
              <a:t>تبصره 3: </a:t>
            </a:r>
            <a:r>
              <a:rPr lang="fa-IR" sz="2800" dirty="0">
                <a:solidFill>
                  <a:srgbClr val="FF0000"/>
                </a:solidFill>
              </a:rPr>
              <a:t>در صورت وجود اعتبار</a:t>
            </a:r>
            <a:r>
              <a:rPr lang="fa-IR" sz="2800" dirty="0"/>
              <a:t>، مراکز </a:t>
            </a:r>
            <a:r>
              <a:rPr lang="fa-IR" sz="2800" dirty="0">
                <a:solidFill>
                  <a:srgbClr val="FF0000"/>
                </a:solidFill>
              </a:rPr>
              <a:t>معین</a:t>
            </a:r>
            <a:r>
              <a:rPr lang="fa-IR" sz="2800" dirty="0"/>
              <a:t>، </a:t>
            </a:r>
            <a:r>
              <a:rPr lang="fa-IR" sz="2800" dirty="0">
                <a:solidFill>
                  <a:srgbClr val="FF0000"/>
                </a:solidFill>
              </a:rPr>
              <a:t>شبانه روزی </a:t>
            </a:r>
            <a:r>
              <a:rPr lang="fa-IR" sz="2800" dirty="0"/>
              <a:t>و مراکز </a:t>
            </a:r>
            <a:r>
              <a:rPr lang="fa-IR" sz="2800" dirty="0">
                <a:solidFill>
                  <a:srgbClr val="FF0000"/>
                </a:solidFill>
              </a:rPr>
              <a:t>خدمات جامع سلامت مناطق محروم </a:t>
            </a:r>
            <a:r>
              <a:rPr lang="fa-IR" sz="2800" dirty="0"/>
              <a:t>واجد </a:t>
            </a:r>
            <a:r>
              <a:rPr lang="fa-IR" sz="2800" dirty="0">
                <a:solidFill>
                  <a:srgbClr val="FF0000"/>
                </a:solidFill>
              </a:rPr>
              <a:t>رادیوگرافی تک دندان</a:t>
            </a:r>
            <a:r>
              <a:rPr lang="fa-IR" sz="2800" dirty="0"/>
              <a:t> گردند. بدیهی است </a:t>
            </a:r>
            <a:r>
              <a:rPr lang="fa-IR" sz="2800" dirty="0">
                <a:solidFill>
                  <a:srgbClr val="FF0000"/>
                </a:solidFill>
              </a:rPr>
              <a:t>نبود</a:t>
            </a:r>
            <a:r>
              <a:rPr lang="fa-IR" sz="2800" dirty="0"/>
              <a:t> </a:t>
            </a:r>
            <a:r>
              <a:rPr lang="fa-IR" sz="2800" dirty="0">
                <a:solidFill>
                  <a:srgbClr val="FF0000"/>
                </a:solidFill>
              </a:rPr>
              <a:t>رادیوگرافی</a:t>
            </a:r>
            <a:r>
              <a:rPr lang="fa-IR" sz="2800" dirty="0"/>
              <a:t> مذکور منجر به </a:t>
            </a:r>
            <a:r>
              <a:rPr lang="fa-IR" sz="2800" dirty="0">
                <a:solidFill>
                  <a:srgbClr val="FF0000"/>
                </a:solidFill>
              </a:rPr>
              <a:t>تعدیلات</a:t>
            </a:r>
            <a:r>
              <a:rPr lang="fa-IR" sz="2800" dirty="0"/>
              <a:t> مربوط به خدمات دهان و دندان </a:t>
            </a:r>
            <a:r>
              <a:rPr lang="fa-IR" sz="2800" dirty="0">
                <a:solidFill>
                  <a:srgbClr val="FF0000"/>
                </a:solidFill>
              </a:rPr>
              <a:t>نخواهد شد</a:t>
            </a:r>
            <a:r>
              <a:rPr lang="fa-IR" sz="2800" dirty="0"/>
              <a:t>.</a:t>
            </a:r>
            <a:endParaRPr lang="fa-IR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10000"/>
              </a:lnSpc>
            </a:pPr>
            <a:r>
              <a:rPr lang="fa-IR" sz="3000" dirty="0"/>
              <a:t>2. سطح بندی خدمات سلامت دهان و دندان(ص32)</a:t>
            </a:r>
          </a:p>
          <a:p>
            <a:pPr>
              <a:lnSpc>
                <a:spcPct val="110000"/>
              </a:lnSpc>
              <a:buNone/>
            </a:pPr>
            <a:r>
              <a:rPr lang="fa-IR" sz="3000" dirty="0"/>
              <a:t>	</a:t>
            </a:r>
            <a:r>
              <a:rPr lang="fa-IR" sz="2800" dirty="0">
                <a:solidFill>
                  <a:srgbClr val="C00000"/>
                </a:solidFill>
              </a:rPr>
              <a:t>الف) مراقبت دهان و دندان در پایگاه های سلامت و خانه های بهداشت</a:t>
            </a:r>
          </a:p>
          <a:p>
            <a:pPr>
              <a:buFont typeface="Wingdings" pitchFamily="2" charset="2"/>
              <a:buChar char="v"/>
            </a:pPr>
            <a:r>
              <a:rPr lang="fa-IR" sz="2800" dirty="0">
                <a:solidFill>
                  <a:srgbClr val="FF0000"/>
                </a:solidFill>
              </a:rPr>
              <a:t>بهورز و مراقب سلامت </a:t>
            </a:r>
            <a:r>
              <a:rPr lang="fa-IR" sz="2800" dirty="0"/>
              <a:t>به </a:t>
            </a:r>
            <a:r>
              <a:rPr lang="fa-IR" sz="2800" dirty="0">
                <a:solidFill>
                  <a:srgbClr val="FF0000"/>
                </a:solidFill>
              </a:rPr>
              <a:t>ارائه خدمات آموزشی و پیشگیری </a:t>
            </a:r>
            <a:r>
              <a:rPr lang="fa-IR" sz="2800" dirty="0"/>
              <a:t>برای ارتقاء سلامت دهان و دندان می پردازند: </a:t>
            </a:r>
          </a:p>
          <a:p>
            <a:pPr lvl="1">
              <a:buFont typeface="Wingdings" pitchFamily="2" charset="2"/>
              <a:buChar char="ü"/>
            </a:pPr>
            <a:r>
              <a:rPr lang="fa-IR" sz="2400" dirty="0">
                <a:solidFill>
                  <a:srgbClr val="FF0000"/>
                </a:solidFill>
              </a:rPr>
              <a:t>آموزش</a:t>
            </a:r>
            <a:r>
              <a:rPr lang="fa-IR" sz="2400" dirty="0"/>
              <a:t> بهداشت دهان و دندان با استفاده از وسایل کمک آموزشی و با کمک مدلهای آموزش بهداشت و مصاحبه انگیزشی (به منظور ارتقاء مهارتهای فردی و خود مراقبتی، استفاده درست از مسواك و نخ دندان، تغذیه غیر پوسیدگی زا، اهمیت دندانهای شیری، شناسایی و نحوه حفظ سلامت دندان 6 سالگی، مشکلات هنگام رویش دندانها، ترك عادات بد و مضر دهان)</a:t>
            </a:r>
            <a:endParaRPr lang="fa-I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2. سطح بندی خدمات سلامت دهان و دندان(ص32)</a:t>
            </a:r>
          </a:p>
          <a:p>
            <a:pPr>
              <a:buNone/>
            </a:pPr>
            <a:r>
              <a:rPr lang="fa-IR" sz="3000" dirty="0"/>
              <a:t>	</a:t>
            </a:r>
            <a:r>
              <a:rPr lang="fa-IR" sz="2800" dirty="0">
                <a:solidFill>
                  <a:srgbClr val="C00000"/>
                </a:solidFill>
              </a:rPr>
              <a:t>الف) مراقبت دهان و دندان در پایگاه های سلامت و خانه های بهداشت</a:t>
            </a:r>
          </a:p>
          <a:p>
            <a:pPr>
              <a:buFont typeface="Wingdings" pitchFamily="2" charset="2"/>
              <a:buChar char="v"/>
            </a:pPr>
            <a:r>
              <a:rPr lang="fa-IR" sz="2800" dirty="0">
                <a:solidFill>
                  <a:srgbClr val="FF0000"/>
                </a:solidFill>
              </a:rPr>
              <a:t>بهورز و مراقب سلامت </a:t>
            </a:r>
            <a:r>
              <a:rPr lang="fa-IR" sz="2800" dirty="0"/>
              <a:t>به </a:t>
            </a:r>
            <a:r>
              <a:rPr lang="fa-IR" sz="2800" dirty="0">
                <a:solidFill>
                  <a:srgbClr val="FF0000"/>
                </a:solidFill>
              </a:rPr>
              <a:t>ارائه خدمات آموزشی و پیشگیری </a:t>
            </a:r>
            <a:r>
              <a:rPr lang="fa-IR" sz="2800" dirty="0"/>
              <a:t>برای ارتقاء سلامت دهان و دندان می پردازند: </a:t>
            </a:r>
          </a:p>
          <a:p>
            <a:pPr lvl="1">
              <a:buFont typeface="Wingdings" pitchFamily="2" charset="2"/>
              <a:buChar char="ü"/>
            </a:pPr>
            <a:r>
              <a:rPr lang="fa-IR" sz="2400" dirty="0">
                <a:solidFill>
                  <a:srgbClr val="FF0000"/>
                </a:solidFill>
              </a:rPr>
              <a:t>انجام معاینات دهان و دندان</a:t>
            </a:r>
            <a:r>
              <a:rPr lang="fa-IR" sz="2400" dirty="0"/>
              <a:t>، </a:t>
            </a:r>
            <a:r>
              <a:rPr lang="fa-IR" sz="2400" dirty="0">
                <a:solidFill>
                  <a:srgbClr val="FF0000"/>
                </a:solidFill>
              </a:rPr>
              <a:t>ثبت اطلاعات </a:t>
            </a:r>
            <a:r>
              <a:rPr lang="fa-IR" sz="2400" dirty="0"/>
              <a:t>وضعیت دهان و دندان در پرونده خانوار و یا </a:t>
            </a:r>
            <a:r>
              <a:rPr lang="fa-IR" sz="2400" dirty="0">
                <a:solidFill>
                  <a:srgbClr val="FF0000"/>
                </a:solidFill>
              </a:rPr>
              <a:t>سامانه های الکترونیک، ارجاع </a:t>
            </a:r>
            <a:r>
              <a:rPr lang="fa-IR" sz="2400" dirty="0"/>
              <a:t>افرادی که نیاز به خدمات مراقبتی خاص و یا درمانی دارند </a:t>
            </a:r>
            <a:r>
              <a:rPr lang="fa-IR" sz="2400" dirty="0">
                <a:solidFill>
                  <a:srgbClr val="FF0000"/>
                </a:solidFill>
              </a:rPr>
              <a:t>به دندانپزشک/ بهداشتکار دهان و دندان</a:t>
            </a:r>
            <a:r>
              <a:rPr lang="fa-IR" sz="2400" dirty="0"/>
              <a:t>، </a:t>
            </a:r>
            <a:r>
              <a:rPr lang="fa-IR" sz="2400" dirty="0">
                <a:solidFill>
                  <a:srgbClr val="FF0000"/>
                </a:solidFill>
              </a:rPr>
              <a:t>پیگیری نتیجه ارجاع و ثبت آن </a:t>
            </a:r>
            <a:r>
              <a:rPr lang="fa-IR" sz="2400" dirty="0"/>
              <a:t>در پرونده خانوار فرد،</a:t>
            </a:r>
            <a:endParaRPr lang="fa-I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1600200" cy="365125"/>
          </a:xfrm>
        </p:spPr>
        <p:txBody>
          <a:bodyPr/>
          <a:lstStyle/>
          <a:p>
            <a:r>
              <a:rPr lang="fa-IR" dirty="0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53" y="1522445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10000"/>
              </a:lnSpc>
            </a:pPr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2. سطح بندی خدمات سلامت دهان و دندان(ص32)</a:t>
            </a:r>
          </a:p>
          <a:p>
            <a:pPr>
              <a:buNone/>
            </a:pPr>
            <a:r>
              <a:rPr lang="fa-IR" sz="3000" dirty="0"/>
              <a:t>	</a:t>
            </a:r>
            <a:r>
              <a:rPr lang="fa-IR" sz="2800" dirty="0">
                <a:solidFill>
                  <a:srgbClr val="C00000"/>
                </a:solidFill>
              </a:rPr>
              <a:t>الف) مراقبت دهان و دندان در پایگاه های سلامت و خانه های بهداشت</a:t>
            </a:r>
          </a:p>
          <a:p>
            <a:pPr>
              <a:buFont typeface="Wingdings" pitchFamily="2" charset="2"/>
              <a:buChar char="v"/>
            </a:pPr>
            <a:r>
              <a:rPr lang="fa-IR" sz="2800" dirty="0">
                <a:solidFill>
                  <a:srgbClr val="FF0000"/>
                </a:solidFill>
              </a:rPr>
              <a:t>بهورز و مراقب سلامت </a:t>
            </a:r>
            <a:r>
              <a:rPr lang="fa-IR" sz="2800" dirty="0"/>
              <a:t>به </a:t>
            </a:r>
            <a:r>
              <a:rPr lang="fa-IR" sz="2800" dirty="0">
                <a:solidFill>
                  <a:srgbClr val="FF0000"/>
                </a:solidFill>
              </a:rPr>
              <a:t>ارائه خدمات آموزشی و پیشگیری </a:t>
            </a:r>
            <a:r>
              <a:rPr lang="fa-IR" sz="2800" dirty="0"/>
              <a:t>برای ارتقاء سلامت دهان و دندان می پردازند: </a:t>
            </a:r>
          </a:p>
          <a:p>
            <a:pPr lvl="1">
              <a:buFont typeface="Wingdings" pitchFamily="2" charset="2"/>
              <a:buChar char="ü"/>
            </a:pPr>
            <a:r>
              <a:rPr lang="fa-IR" sz="2400" dirty="0">
                <a:solidFill>
                  <a:srgbClr val="FF0000"/>
                </a:solidFill>
              </a:rPr>
              <a:t>انجام وارنیش فلوراید</a:t>
            </a:r>
            <a:r>
              <a:rPr lang="fa-IR" sz="2400" dirty="0"/>
              <a:t>، </a:t>
            </a:r>
            <a:r>
              <a:rPr lang="fa-IR" sz="2400" dirty="0">
                <a:solidFill>
                  <a:srgbClr val="FF0000"/>
                </a:solidFill>
              </a:rPr>
              <a:t>توزیع مسواك انگشتی </a:t>
            </a:r>
            <a:r>
              <a:rPr lang="fa-IR" sz="2400" dirty="0"/>
              <a:t>و </a:t>
            </a:r>
            <a:r>
              <a:rPr lang="fa-IR" sz="2400" dirty="0">
                <a:solidFill>
                  <a:srgbClr val="FF0000"/>
                </a:solidFill>
              </a:rPr>
              <a:t>ارزیابی خطر پوسیدگی </a:t>
            </a:r>
            <a:r>
              <a:rPr lang="fa-IR" sz="2400" dirty="0"/>
              <a:t>دندان برای گروه های هدف، </a:t>
            </a:r>
            <a:r>
              <a:rPr lang="fa-IR" sz="2400" dirty="0">
                <a:solidFill>
                  <a:srgbClr val="FF0000"/>
                </a:solidFill>
              </a:rPr>
              <a:t>آموزش و معاینه در پایگاه های سنجش و مدرسه</a:t>
            </a:r>
            <a:r>
              <a:rPr lang="fa-IR" sz="2400" dirty="0"/>
              <a:t>. </a:t>
            </a:r>
            <a:r>
              <a:rPr lang="fa-IR" sz="2400" dirty="0">
                <a:solidFill>
                  <a:srgbClr val="FF0000"/>
                </a:solidFill>
              </a:rPr>
              <a:t>چگونگی انجام </a:t>
            </a:r>
            <a:r>
              <a:rPr lang="fa-IR" sz="2400" dirty="0"/>
              <a:t>این خدمات بر اساس </a:t>
            </a:r>
            <a:r>
              <a:rPr lang="fa-IR" sz="2400" dirty="0">
                <a:solidFill>
                  <a:srgbClr val="FF0000"/>
                </a:solidFill>
              </a:rPr>
              <a:t>دستورالعمل های ابلاغی </a:t>
            </a:r>
            <a:r>
              <a:rPr lang="fa-IR" sz="2400" dirty="0"/>
              <a:t>از وزارت بهداشت می باشد.</a:t>
            </a:r>
            <a:endParaRPr lang="fa-I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fa-IR" dirty="0"/>
              <a:t>ماده 17: خدمات سلامت دهان و دندان (ص31)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2. سطح بندی خدمات سلامت دهان و دندان(ص32)</a:t>
            </a:r>
          </a:p>
          <a:p>
            <a:pPr>
              <a:buNone/>
            </a:pPr>
            <a:r>
              <a:rPr lang="fa-IR" sz="3000" dirty="0"/>
              <a:t>	</a:t>
            </a:r>
            <a:r>
              <a:rPr lang="fa-IR" sz="2800" dirty="0">
                <a:solidFill>
                  <a:srgbClr val="C00000"/>
                </a:solidFill>
              </a:rPr>
              <a:t>الف) مراقبت دهان و دندان در پایگاه های سلامت و خانه های بهداشت</a:t>
            </a:r>
          </a:p>
          <a:p>
            <a:pPr>
              <a:buFont typeface="Wingdings" pitchFamily="2" charset="2"/>
              <a:buChar char="v"/>
            </a:pPr>
            <a:r>
              <a:rPr lang="fa-IR" sz="2800" dirty="0">
                <a:solidFill>
                  <a:srgbClr val="FF0000"/>
                </a:solidFill>
              </a:rPr>
              <a:t>بهورز و مراقب سلامت </a:t>
            </a:r>
            <a:r>
              <a:rPr lang="fa-IR" sz="2800" dirty="0"/>
              <a:t>به </a:t>
            </a:r>
            <a:r>
              <a:rPr lang="fa-IR" sz="2800" dirty="0">
                <a:solidFill>
                  <a:srgbClr val="FF0000"/>
                </a:solidFill>
              </a:rPr>
              <a:t>ارائه خدمات آموزشی و پیشگیری </a:t>
            </a:r>
            <a:r>
              <a:rPr lang="fa-IR" sz="2800" dirty="0"/>
              <a:t>برای ارتقاء سلامت دهان و دندان می پردازند: </a:t>
            </a:r>
          </a:p>
          <a:p>
            <a:pPr lvl="1">
              <a:buFont typeface="Wingdings" pitchFamily="2" charset="2"/>
              <a:buChar char="ü"/>
            </a:pPr>
            <a:r>
              <a:rPr lang="fa-IR" sz="2400" dirty="0">
                <a:solidFill>
                  <a:srgbClr val="FF0000"/>
                </a:solidFill>
              </a:rPr>
              <a:t>شناسایی عوامل تعیین کننده </a:t>
            </a:r>
            <a:r>
              <a:rPr lang="fa-IR" sz="2400" dirty="0"/>
              <a:t>سلامت دهان و دندان در منطقه تحت پوشش، </a:t>
            </a:r>
            <a:r>
              <a:rPr lang="fa-IR" sz="2400" dirty="0">
                <a:solidFill>
                  <a:srgbClr val="FF0000"/>
                </a:solidFill>
              </a:rPr>
              <a:t>جلب حمایت</a:t>
            </a:r>
            <a:r>
              <a:rPr lang="fa-IR" sz="2400" dirty="0"/>
              <a:t> شوراهای محلی و هیئت امناء روستا و </a:t>
            </a:r>
            <a:r>
              <a:rPr lang="fa-IR" sz="2400" dirty="0">
                <a:solidFill>
                  <a:srgbClr val="FF0000"/>
                </a:solidFill>
              </a:rPr>
              <a:t>برنامه ریزی های تکمیلی با هماهنگی برون بخشی </a:t>
            </a:r>
            <a:r>
              <a:rPr lang="fa-IR" sz="2400" dirty="0"/>
              <a:t>برای ارتقای سلامت دهان و دندان مردم منطقه </a:t>
            </a:r>
            <a:r>
              <a:rPr lang="fa-IR" sz="2400" dirty="0">
                <a:solidFill>
                  <a:srgbClr val="FF0000"/>
                </a:solidFill>
              </a:rPr>
              <a:t>با همکاری دندانپزشک/ بهداشتکار دهان و دندان</a:t>
            </a:r>
            <a:r>
              <a:rPr lang="fa-IR" sz="2400" dirty="0"/>
              <a:t> صورت می گیرد.</a:t>
            </a:r>
            <a:endParaRPr lang="fa-I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10000"/>
              </a:lnSpc>
            </a:pPr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2. سطح بندی خدمات سلامت دهان و دندان(ص32 و 33)</a:t>
            </a:r>
          </a:p>
          <a:p>
            <a:pPr>
              <a:lnSpc>
                <a:spcPct val="110000"/>
              </a:lnSpc>
              <a:buNone/>
            </a:pPr>
            <a:r>
              <a:rPr lang="fa-IR" sz="3000" dirty="0"/>
              <a:t>	</a:t>
            </a:r>
            <a:r>
              <a:rPr lang="fa-IR" sz="2800" dirty="0">
                <a:solidFill>
                  <a:srgbClr val="C00000"/>
                </a:solidFill>
              </a:rPr>
              <a:t>الف) مراقبت دهان و دندان در پایگاه های سلامت و خانه های بهداشت</a:t>
            </a:r>
          </a:p>
          <a:p>
            <a:pPr>
              <a:buFont typeface="Wingdings" pitchFamily="2" charset="2"/>
              <a:buChar char="v"/>
            </a:pPr>
            <a:r>
              <a:rPr lang="fa-IR" sz="2800" dirty="0">
                <a:solidFill>
                  <a:srgbClr val="FF0000"/>
                </a:solidFill>
              </a:rPr>
              <a:t>بهورز و مراقب سلامت </a:t>
            </a:r>
            <a:r>
              <a:rPr lang="fa-IR" sz="2800" dirty="0"/>
              <a:t>به </a:t>
            </a:r>
            <a:r>
              <a:rPr lang="fa-IR" sz="2800" dirty="0">
                <a:solidFill>
                  <a:srgbClr val="FF0000"/>
                </a:solidFill>
              </a:rPr>
              <a:t>ارائه خدمات آموزشی و پیشگیری </a:t>
            </a:r>
            <a:r>
              <a:rPr lang="fa-IR" sz="2800" dirty="0"/>
              <a:t>برای ارتقاء سلامت دهان و دندان می پردازند: </a:t>
            </a:r>
          </a:p>
          <a:p>
            <a:pPr lvl="1">
              <a:buFont typeface="Wingdings" pitchFamily="2" charset="2"/>
              <a:buChar char="ü"/>
            </a:pPr>
            <a:r>
              <a:rPr lang="fa-IR" sz="2400" dirty="0"/>
              <a:t>در صورت </a:t>
            </a:r>
            <a:r>
              <a:rPr lang="fa-IR" sz="2400" dirty="0">
                <a:solidFill>
                  <a:srgbClr val="FF0000"/>
                </a:solidFill>
              </a:rPr>
              <a:t>ارائه خدمات سلامت دهان و دندان</a:t>
            </a:r>
            <a:r>
              <a:rPr lang="fa-IR" sz="2400" dirty="0"/>
              <a:t> توسط هر کدام از ارائه دهندگان خدمت (</a:t>
            </a:r>
            <a:r>
              <a:rPr lang="fa-IR" sz="2400" dirty="0">
                <a:solidFill>
                  <a:srgbClr val="FF0000"/>
                </a:solidFill>
              </a:rPr>
              <a:t>بهورز، مراقب سلامت</a:t>
            </a:r>
            <a:r>
              <a:rPr lang="fa-IR" sz="2400" dirty="0"/>
              <a:t>) </a:t>
            </a:r>
            <a:r>
              <a:rPr lang="fa-IR" sz="2400" dirty="0">
                <a:solidFill>
                  <a:srgbClr val="FF0000"/>
                </a:solidFill>
              </a:rPr>
              <a:t>سرانه آن </a:t>
            </a:r>
            <a:r>
              <a:rPr lang="fa-IR" sz="2400" dirty="0"/>
              <a:t>خدمت </a:t>
            </a:r>
            <a:r>
              <a:rPr lang="fa-IR" sz="2400" dirty="0">
                <a:solidFill>
                  <a:srgbClr val="FF0000"/>
                </a:solidFill>
              </a:rPr>
              <a:t>قابل پرداخت</a:t>
            </a:r>
            <a:r>
              <a:rPr lang="fa-IR" sz="2400" dirty="0"/>
              <a:t> می باشد. </a:t>
            </a:r>
            <a:r>
              <a:rPr lang="fa-IR" sz="2400" dirty="0">
                <a:solidFill>
                  <a:srgbClr val="FF0000"/>
                </a:solidFill>
              </a:rPr>
              <a:t>آموزش</a:t>
            </a:r>
            <a:r>
              <a:rPr lang="fa-IR" sz="2400" dirty="0"/>
              <a:t> مورد نیاز برای </a:t>
            </a:r>
            <a:r>
              <a:rPr lang="fa-IR" sz="2400" dirty="0">
                <a:solidFill>
                  <a:srgbClr val="FF0000"/>
                </a:solidFill>
              </a:rPr>
              <a:t>ارائه دهندگان خدمت </a:t>
            </a:r>
            <a:r>
              <a:rPr lang="fa-IR" sz="2400" dirty="0"/>
              <a:t>زیر نظر دفتر سلامت دهان دندان معاونت بهداشت وزارت متبوع، توسط واحد بهداشت دهان ودندان دانشگاه/ دانشکده های علوم پزشکی و با مشارکت مراکز آموزش بهورزی انجام می گیرد.</a:t>
            </a:r>
            <a:endParaRPr lang="fa-I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76800"/>
          </a:xfrm>
        </p:spPr>
        <p:txBody>
          <a:bodyPr>
            <a:normAutofit fontScale="92500"/>
          </a:bodyPr>
          <a:lstStyle/>
          <a:p>
            <a:r>
              <a:rPr lang="fa-IR" dirty="0"/>
              <a:t>ماده 17: خدمات سلامت دهان و دندان (ص31)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2. سطح بندی خدمات سلامت دهان و دندان(ص32 و 33)</a:t>
            </a:r>
          </a:p>
          <a:p>
            <a:pPr>
              <a:buNone/>
            </a:pPr>
            <a:r>
              <a:rPr lang="fa-IR" sz="3000" dirty="0"/>
              <a:t>	</a:t>
            </a:r>
            <a:r>
              <a:rPr lang="fa-IR" sz="2800" dirty="0">
                <a:solidFill>
                  <a:srgbClr val="C00000"/>
                </a:solidFill>
              </a:rPr>
              <a:t>ب) خدمات دهان و دندان در مراکز خدمات جامع سلامت دارای واحد دندانپزشکی، مطب ها و درمانگاه های دندانپزشکی طرف قرارداد</a:t>
            </a:r>
          </a:p>
          <a:p>
            <a:pPr>
              <a:buFont typeface="Wingdings" pitchFamily="2" charset="2"/>
              <a:buChar char="v"/>
            </a:pPr>
            <a:r>
              <a:rPr lang="fa-IR" sz="2800" dirty="0"/>
              <a:t>در این مراکز </a:t>
            </a:r>
            <a:r>
              <a:rPr lang="fa-IR" sz="2800" dirty="0">
                <a:solidFill>
                  <a:srgbClr val="FF0000"/>
                </a:solidFill>
              </a:rPr>
              <a:t>دندانپزشک/ بهداشتکار دهان و دندان </a:t>
            </a:r>
            <a:r>
              <a:rPr lang="fa-IR" sz="2800" dirty="0"/>
              <a:t>به ارائه بسته خدمات سلامت دهان و دندان از جمله </a:t>
            </a:r>
          </a:p>
          <a:p>
            <a:pPr lvl="1">
              <a:buFont typeface="Wingdings" pitchFamily="2" charset="2"/>
              <a:buChar char="ü"/>
            </a:pPr>
            <a:r>
              <a:rPr lang="fa-IR" sz="2400" dirty="0">
                <a:solidFill>
                  <a:srgbClr val="FF0000"/>
                </a:solidFill>
              </a:rPr>
              <a:t>آموزش</a:t>
            </a:r>
            <a:r>
              <a:rPr lang="fa-IR" sz="2400" dirty="0"/>
              <a:t> بهداشت دهان و دندان، </a:t>
            </a:r>
            <a:r>
              <a:rPr lang="fa-IR" sz="2400" dirty="0">
                <a:solidFill>
                  <a:srgbClr val="FF0000"/>
                </a:solidFill>
              </a:rPr>
              <a:t>ثبت</a:t>
            </a:r>
            <a:r>
              <a:rPr lang="fa-IR" sz="2400" dirty="0"/>
              <a:t> اطلاعات وضعیت سلامت و خدمات دهان و دندان </a:t>
            </a:r>
            <a:r>
              <a:rPr lang="fa-IR" sz="2400" dirty="0">
                <a:solidFill>
                  <a:srgbClr val="FF0000"/>
                </a:solidFill>
              </a:rPr>
              <a:t>در سامانه های الکترونیک</a:t>
            </a:r>
            <a:r>
              <a:rPr lang="fa-IR" sz="2400" dirty="0"/>
              <a:t>، </a:t>
            </a:r>
            <a:r>
              <a:rPr lang="fa-IR" sz="2400" dirty="0">
                <a:solidFill>
                  <a:srgbClr val="FF0000"/>
                </a:solidFill>
              </a:rPr>
              <a:t>فلورایدتراپی</a:t>
            </a:r>
            <a:r>
              <a:rPr lang="fa-IR" sz="2400" dirty="0"/>
              <a:t>، </a:t>
            </a:r>
            <a:r>
              <a:rPr lang="fa-IR" sz="2400" dirty="0">
                <a:solidFill>
                  <a:srgbClr val="FF0000"/>
                </a:solidFill>
              </a:rPr>
              <a:t>فیشور سیلانت </a:t>
            </a:r>
            <a:r>
              <a:rPr lang="fa-IR" sz="2400" dirty="0"/>
              <a:t>تراپی، </a:t>
            </a:r>
            <a:r>
              <a:rPr lang="fa-IR" sz="2400" dirty="0">
                <a:solidFill>
                  <a:srgbClr val="FF0000"/>
                </a:solidFill>
              </a:rPr>
              <a:t>ترمیم</a:t>
            </a:r>
            <a:r>
              <a:rPr lang="fa-IR" sz="2400" dirty="0"/>
              <a:t> دندانهای شیری و دایمی، </a:t>
            </a:r>
            <a:r>
              <a:rPr lang="fa-IR" sz="2400" dirty="0">
                <a:solidFill>
                  <a:srgbClr val="FF0000"/>
                </a:solidFill>
              </a:rPr>
              <a:t>جرم گیری </a:t>
            </a:r>
            <a:r>
              <a:rPr lang="fa-IR" sz="2400" dirty="0"/>
              <a:t>و برساژ، </a:t>
            </a:r>
            <a:r>
              <a:rPr lang="fa-IR" sz="2400" dirty="0">
                <a:solidFill>
                  <a:srgbClr val="FF0000"/>
                </a:solidFill>
              </a:rPr>
              <a:t>پالپوتومی</a:t>
            </a:r>
            <a:r>
              <a:rPr lang="fa-IR" sz="2400" dirty="0"/>
              <a:t>، </a:t>
            </a:r>
            <a:r>
              <a:rPr lang="fa-IR" sz="2400" dirty="0">
                <a:solidFill>
                  <a:srgbClr val="FF0000"/>
                </a:solidFill>
              </a:rPr>
              <a:t>درمان پالپ زنده </a:t>
            </a:r>
            <a:r>
              <a:rPr lang="fa-IR" sz="2400" dirty="0"/>
              <a:t>(</a:t>
            </a:r>
            <a:r>
              <a:rPr lang="en-US" sz="2400" dirty="0"/>
              <a:t>VPT</a:t>
            </a:r>
            <a:r>
              <a:rPr lang="fa-IR" sz="2400" dirty="0"/>
              <a:t>) دندان های دایمی، </a:t>
            </a:r>
            <a:r>
              <a:rPr lang="fa-IR" sz="2400" dirty="0">
                <a:solidFill>
                  <a:srgbClr val="FF0000"/>
                </a:solidFill>
              </a:rPr>
              <a:t>کشیدن</a:t>
            </a:r>
            <a:r>
              <a:rPr lang="fa-IR" sz="2400" dirty="0"/>
              <a:t> دندان های غیر قابل نگهداری (شیری و دایمی) می پردازند.</a:t>
            </a:r>
            <a:endParaRPr lang="fa-I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ماده 17: خدمات سلامت دهان و دندان (ص31)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2. سطح بندی خدمات سلامت دهان و دندان(ص32 و 33)</a:t>
            </a:r>
          </a:p>
          <a:p>
            <a:pPr>
              <a:buNone/>
            </a:pPr>
            <a:r>
              <a:rPr lang="fa-IR" sz="3000" dirty="0"/>
              <a:t>	</a:t>
            </a:r>
            <a:r>
              <a:rPr lang="fa-IR" sz="3000" dirty="0">
                <a:solidFill>
                  <a:srgbClr val="C00000"/>
                </a:solidFill>
              </a:rPr>
              <a:t>ب) خدمات دهان و دندان در مراکز خدمات جامع سلامت دارای واحد دندانپزشکی، مطب ها و درمانگاه های دندانپزشکی طرف قرارداد</a:t>
            </a:r>
          </a:p>
          <a:p>
            <a:pPr lvl="1">
              <a:buFont typeface="Wingdings" pitchFamily="2" charset="2"/>
              <a:buChar char="ü"/>
            </a:pPr>
            <a:r>
              <a:rPr lang="fa-IR" sz="2600" dirty="0"/>
              <a:t>اولین </a:t>
            </a:r>
            <a:r>
              <a:rPr lang="fa-IR" sz="2600" dirty="0">
                <a:solidFill>
                  <a:srgbClr val="FF0000"/>
                </a:solidFill>
              </a:rPr>
              <a:t>اقدام</a:t>
            </a:r>
            <a:r>
              <a:rPr lang="fa-IR" sz="2600" dirty="0"/>
              <a:t> دندانپزشک پس از شروع به کار، بدست آوردن </a:t>
            </a:r>
            <a:r>
              <a:rPr lang="fa-IR" sz="2600" dirty="0">
                <a:solidFill>
                  <a:srgbClr val="FF0000"/>
                </a:solidFill>
              </a:rPr>
              <a:t>آمار و اطلاعات جمعیت تحت پوشش و گروه های هدف </a:t>
            </a:r>
            <a:r>
              <a:rPr lang="fa-IR" sz="2600" dirty="0"/>
              <a:t>و پس از آن </a:t>
            </a:r>
            <a:r>
              <a:rPr lang="fa-IR" sz="2600" dirty="0">
                <a:solidFill>
                  <a:srgbClr val="FF0000"/>
                </a:solidFill>
              </a:rPr>
              <a:t>معاینه دهان و دندان مادران باردار و زنان شیرده و کودکان زیر دو سال </a:t>
            </a:r>
            <a:r>
              <a:rPr lang="fa-IR" sz="2600" dirty="0"/>
              <a:t>می باشد. </a:t>
            </a:r>
          </a:p>
          <a:p>
            <a:pPr lvl="1">
              <a:buFont typeface="Wingdings" pitchFamily="2" charset="2"/>
              <a:buChar char="ü"/>
            </a:pPr>
            <a:r>
              <a:rPr lang="fa-IR" sz="2600" dirty="0">
                <a:solidFill>
                  <a:srgbClr val="FF0000"/>
                </a:solidFill>
              </a:rPr>
              <a:t>واگذاری </a:t>
            </a:r>
            <a:r>
              <a:rPr lang="fa-IR" sz="2600" dirty="0"/>
              <a:t>خدمات</a:t>
            </a:r>
            <a:r>
              <a:rPr lang="fa-IR" sz="2600" dirty="0">
                <a:solidFill>
                  <a:srgbClr val="FF0000"/>
                </a:solidFill>
              </a:rPr>
              <a:t> به بخش خصوصی</a:t>
            </a:r>
            <a:r>
              <a:rPr lang="fa-IR" sz="2600" dirty="0"/>
              <a:t>، می تواند با </a:t>
            </a:r>
            <a:r>
              <a:rPr lang="fa-IR" sz="2600" dirty="0">
                <a:solidFill>
                  <a:srgbClr val="FF0000"/>
                </a:solidFill>
              </a:rPr>
              <a:t>ارجاع</a:t>
            </a:r>
            <a:r>
              <a:rPr lang="fa-IR" sz="2600" dirty="0"/>
              <a:t> بیماران به مراکز دندانپزشکی طرف قرارداد (در </a:t>
            </a:r>
            <a:r>
              <a:rPr lang="fa-IR" sz="2600" dirty="0">
                <a:solidFill>
                  <a:srgbClr val="FF0000"/>
                </a:solidFill>
              </a:rPr>
              <a:t>روستا</a:t>
            </a:r>
            <a:r>
              <a:rPr lang="fa-IR" sz="2600" dirty="0"/>
              <a:t> در محدوه روستا و در شهرها در محدوده طرح گسترش) صورت پذیرد. در این صورت </a:t>
            </a:r>
            <a:r>
              <a:rPr lang="fa-IR" sz="2600" dirty="0">
                <a:solidFill>
                  <a:srgbClr val="FF0000"/>
                </a:solidFill>
              </a:rPr>
              <a:t>ارائه</a:t>
            </a:r>
            <a:r>
              <a:rPr lang="fa-IR" sz="2600" dirty="0"/>
              <a:t> تمامی </a:t>
            </a:r>
            <a:r>
              <a:rPr lang="fa-IR" sz="2600" dirty="0">
                <a:solidFill>
                  <a:srgbClr val="FF0000"/>
                </a:solidFill>
              </a:rPr>
              <a:t>خدمات</a:t>
            </a:r>
            <a:r>
              <a:rPr lang="fa-IR" sz="2600" dirty="0"/>
              <a:t> مورد نظر </a:t>
            </a:r>
            <a:r>
              <a:rPr lang="fa-IR" sz="2600" dirty="0">
                <a:solidFill>
                  <a:srgbClr val="FF0000"/>
                </a:solidFill>
              </a:rPr>
              <a:t>به گروه هدف </a:t>
            </a:r>
            <a:r>
              <a:rPr lang="fa-IR" sz="2600" dirty="0"/>
              <a:t>حین </a:t>
            </a:r>
            <a:r>
              <a:rPr lang="fa-IR" sz="2600" dirty="0">
                <a:solidFill>
                  <a:srgbClr val="FF0000"/>
                </a:solidFill>
              </a:rPr>
              <a:t>قرارداد همکاری</a:t>
            </a:r>
            <a:r>
              <a:rPr lang="fa-IR" sz="2600" dirty="0"/>
              <a:t>، </a:t>
            </a:r>
            <a:r>
              <a:rPr lang="fa-IR" sz="2600" dirty="0">
                <a:solidFill>
                  <a:srgbClr val="FF0000"/>
                </a:solidFill>
              </a:rPr>
              <a:t>الزامی</a:t>
            </a:r>
            <a:r>
              <a:rPr lang="fa-IR" sz="2600" dirty="0"/>
              <a:t>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69075"/>
            <a:ext cx="1600200" cy="288925"/>
          </a:xfrm>
        </p:spPr>
        <p:txBody>
          <a:bodyPr/>
          <a:lstStyle/>
          <a:p>
            <a:r>
              <a:rPr lang="fa-IR" dirty="0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87" y="0"/>
            <a:ext cx="8134025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3. دهگردشی، پایش و آموزش های گروهی </a:t>
            </a:r>
            <a:r>
              <a:rPr lang="fa-IR" sz="3000" dirty="0"/>
              <a:t>(ص33)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/>
              <a:t>به منظور ارتقاء سلامت دهان و دندان جامعه لازم است بخشی از فعالیت دندانپزشک/ بهداشتکار دهان و دندان صرف: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a-IR" dirty="0"/>
              <a:t> فعالیت های </a:t>
            </a:r>
            <a:r>
              <a:rPr lang="fa-IR" dirty="0">
                <a:solidFill>
                  <a:srgbClr val="FF0000"/>
                </a:solidFill>
              </a:rPr>
              <a:t>دهگردشی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آموزش گروهی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بازدید از مدرسه </a:t>
            </a:r>
            <a:r>
              <a:rPr lang="fa-IR" dirty="0"/>
              <a:t>و </a:t>
            </a:r>
            <a:r>
              <a:rPr lang="fa-IR" dirty="0">
                <a:solidFill>
                  <a:srgbClr val="FF0000"/>
                </a:solidFill>
              </a:rPr>
              <a:t>پایش و نظارت بر خانه بهداشت و پایگاه </a:t>
            </a:r>
            <a:r>
              <a:rPr lang="fa-IR" dirty="0"/>
              <a:t>سلامت شود.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a-IR" dirty="0">
                <a:solidFill>
                  <a:srgbClr val="FF0000"/>
                </a:solidFill>
              </a:rPr>
              <a:t>با توجه به نسبت دندانپزشک به جمعیت</a:t>
            </a:r>
            <a:r>
              <a:rPr lang="fa-IR" dirty="0"/>
              <a:t>، دندانپزشک/ بهداشتکار دهان و دندان لازم است </a:t>
            </a:r>
            <a:r>
              <a:rPr lang="fa-IR" dirty="0">
                <a:solidFill>
                  <a:srgbClr val="FF0000"/>
                </a:solidFill>
              </a:rPr>
              <a:t>ماهی یکبار </a:t>
            </a:r>
            <a:r>
              <a:rPr lang="fa-IR" dirty="0"/>
              <a:t>اقدام به </a:t>
            </a:r>
            <a:r>
              <a:rPr lang="fa-IR" dirty="0">
                <a:solidFill>
                  <a:srgbClr val="FF0000"/>
                </a:solidFill>
              </a:rPr>
              <a:t>دهگردشی</a:t>
            </a:r>
            <a:r>
              <a:rPr lang="fa-IR" dirty="0"/>
              <a:t> نماید.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89060"/>
            <a:ext cx="1600200" cy="268940"/>
          </a:xfrm>
        </p:spPr>
        <p:txBody>
          <a:bodyPr/>
          <a:lstStyle/>
          <a:p>
            <a:r>
              <a:rPr lang="fa-IR" dirty="0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fa-IR" dirty="0"/>
              <a:t>ماده 17: خدمات سلامت دهان و دندان (ص31)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ادامه 3. دهگردشی، پایش و آموزش های گروهی </a:t>
            </a:r>
            <a:r>
              <a:rPr lang="fa-IR" sz="3000" dirty="0"/>
              <a:t>(ص33)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>
                <a:solidFill>
                  <a:srgbClr val="FF0000"/>
                </a:solidFill>
              </a:rPr>
              <a:t>وظایف</a:t>
            </a:r>
            <a:r>
              <a:rPr lang="fa-IR" dirty="0"/>
              <a:t> دندانپزشک در </a:t>
            </a:r>
            <a:r>
              <a:rPr lang="fa-IR" dirty="0">
                <a:solidFill>
                  <a:srgbClr val="FF0000"/>
                </a:solidFill>
              </a:rPr>
              <a:t>دهگردشی</a:t>
            </a:r>
            <a:r>
              <a:rPr lang="fa-IR" dirty="0"/>
              <a:t> شامل موارد زیر است:</a:t>
            </a:r>
          </a:p>
          <a:p>
            <a:pPr lvl="2">
              <a:buNone/>
            </a:pPr>
            <a:r>
              <a:rPr lang="fa-IR" sz="2800" dirty="0"/>
              <a:t>1. </a:t>
            </a:r>
            <a:r>
              <a:rPr lang="fa-IR" sz="2800" dirty="0">
                <a:solidFill>
                  <a:srgbClr val="FF0000"/>
                </a:solidFill>
              </a:rPr>
              <a:t>نظارت</a:t>
            </a:r>
            <a:r>
              <a:rPr lang="fa-IR" sz="2800" dirty="0"/>
              <a:t> بر عملکرد </a:t>
            </a:r>
            <a:r>
              <a:rPr lang="fa-IR" sz="2800" dirty="0">
                <a:solidFill>
                  <a:srgbClr val="FF0000"/>
                </a:solidFill>
              </a:rPr>
              <a:t>بهورز و مراقب سلامت</a:t>
            </a:r>
            <a:endParaRPr lang="fa-IR" sz="2800" dirty="0"/>
          </a:p>
          <a:p>
            <a:pPr lvl="2">
              <a:buNone/>
            </a:pPr>
            <a:r>
              <a:rPr lang="fa-IR" sz="2800" dirty="0"/>
              <a:t>2. </a:t>
            </a:r>
            <a:r>
              <a:rPr lang="fa-IR" sz="2800" dirty="0">
                <a:solidFill>
                  <a:srgbClr val="FF0000"/>
                </a:solidFill>
              </a:rPr>
              <a:t>معاینه</a:t>
            </a:r>
            <a:r>
              <a:rPr lang="fa-IR" sz="2800" dirty="0"/>
              <a:t> دهان و دندان </a:t>
            </a:r>
            <a:r>
              <a:rPr lang="fa-IR" sz="2800" dirty="0">
                <a:solidFill>
                  <a:srgbClr val="FF0000"/>
                </a:solidFill>
              </a:rPr>
              <a:t>مادر باردار و شیرده و کودك زیر دو سال </a:t>
            </a:r>
            <a:r>
              <a:rPr lang="fa-IR" sz="2800" dirty="0"/>
              <a:t>طبق </a:t>
            </a:r>
            <a:r>
              <a:rPr lang="fa-IR" sz="2800" dirty="0">
                <a:solidFill>
                  <a:srgbClr val="FF0000"/>
                </a:solidFill>
              </a:rPr>
              <a:t>هماهنگی قبلی </a:t>
            </a:r>
            <a:r>
              <a:rPr lang="fa-IR" sz="2800" dirty="0"/>
              <a:t>بعمل آمده توسط بهورز و مراقب سلامت برای حضور افراد گروه هدف شامل روستاهای قمر</a:t>
            </a:r>
          </a:p>
          <a:p>
            <a:pPr lvl="2">
              <a:buNone/>
            </a:pPr>
            <a:r>
              <a:rPr lang="fa-IR" sz="2800" dirty="0"/>
              <a:t>3. </a:t>
            </a:r>
            <a:r>
              <a:rPr lang="fa-IR" sz="2800" dirty="0">
                <a:solidFill>
                  <a:srgbClr val="FF0000"/>
                </a:solidFill>
              </a:rPr>
              <a:t>ثبت اطلاعات </a:t>
            </a:r>
            <a:r>
              <a:rPr lang="fa-IR" sz="2800" dirty="0"/>
              <a:t>دهگردشی در </a:t>
            </a:r>
            <a:r>
              <a:rPr lang="fa-IR" sz="2800" dirty="0">
                <a:solidFill>
                  <a:srgbClr val="FF0000"/>
                </a:solidFill>
              </a:rPr>
              <a:t>سامانه های الکترونیک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4. نظارت بر اجرای برنامه سلامت دهان و دندان </a:t>
            </a:r>
            <a:r>
              <a:rPr lang="fa-IR" sz="3000" dirty="0"/>
              <a:t>(ص33 و 34)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>
                <a:solidFill>
                  <a:srgbClr val="FF0000"/>
                </a:solidFill>
              </a:rPr>
              <a:t>معاون بهداشت </a:t>
            </a:r>
            <a:r>
              <a:rPr lang="fa-IR" dirty="0"/>
              <a:t>دانشگاه/ دانشکده به منظور برنامه ریزی، اجرا، نظارت، پایش و پشتیبانی، باید نسبت به </a:t>
            </a:r>
            <a:r>
              <a:rPr lang="fa-IR" dirty="0">
                <a:solidFill>
                  <a:srgbClr val="FF0000"/>
                </a:solidFill>
              </a:rPr>
              <a:t>تشکیل کمیته </a:t>
            </a:r>
            <a:r>
              <a:rPr lang="fa-IR" dirty="0"/>
              <a:t>ای با حضور مدیرگروه/ کارشناس </a:t>
            </a:r>
            <a:r>
              <a:rPr lang="fa-IR" dirty="0">
                <a:solidFill>
                  <a:srgbClr val="FF0000"/>
                </a:solidFill>
              </a:rPr>
              <a:t>مسئول اداره سلامت دهان و دندان </a:t>
            </a:r>
            <a:r>
              <a:rPr lang="fa-IR" dirty="0"/>
              <a:t>و </a:t>
            </a:r>
            <a:r>
              <a:rPr lang="fa-IR" dirty="0">
                <a:solidFill>
                  <a:srgbClr val="FF0000"/>
                </a:solidFill>
              </a:rPr>
              <a:t>نماینده بیمه سلامت </a:t>
            </a:r>
            <a:r>
              <a:rPr lang="fa-IR" dirty="0"/>
              <a:t>و کارشناس </a:t>
            </a:r>
            <a:r>
              <a:rPr lang="fa-IR" dirty="0">
                <a:solidFill>
                  <a:srgbClr val="FF0000"/>
                </a:solidFill>
              </a:rPr>
              <a:t>مسئول گسترش شبکه</a:t>
            </a:r>
            <a:r>
              <a:rPr lang="fa-IR" dirty="0"/>
              <a:t> در مرکز بهداشت </a:t>
            </a:r>
            <a:r>
              <a:rPr lang="fa-IR" dirty="0">
                <a:solidFill>
                  <a:srgbClr val="FF0000"/>
                </a:solidFill>
              </a:rPr>
              <a:t>استان</a:t>
            </a:r>
            <a:r>
              <a:rPr lang="fa-IR" dirty="0"/>
              <a:t> و به همین منوال در</a:t>
            </a:r>
            <a:r>
              <a:rPr lang="fa-IR" dirty="0">
                <a:solidFill>
                  <a:srgbClr val="FF0000"/>
                </a:solidFill>
              </a:rPr>
              <a:t> شهرستان</a:t>
            </a:r>
            <a:r>
              <a:rPr lang="fa-IR" dirty="0"/>
              <a:t> جهت انجام امور مربوطه اقدام نماید.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ادامه 4. نظارت بر اجرای برنامه سلامت دهان و دندان </a:t>
            </a:r>
            <a:r>
              <a:rPr lang="fa-IR" sz="3000" dirty="0"/>
              <a:t>(ص33 و 34)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/>
              <a:t>نظارت و پایش خدمات </a:t>
            </a:r>
            <a:r>
              <a:rPr lang="fa-IR" dirty="0">
                <a:solidFill>
                  <a:srgbClr val="FF0000"/>
                </a:solidFill>
              </a:rPr>
              <a:t>بر اساس دستورالعمل های </a:t>
            </a:r>
            <a:r>
              <a:rPr lang="fa-IR" dirty="0"/>
              <a:t>سلامت دهان و دندان </a:t>
            </a:r>
            <a:r>
              <a:rPr lang="fa-IR" dirty="0">
                <a:solidFill>
                  <a:srgbClr val="FF0000"/>
                </a:solidFill>
              </a:rPr>
              <a:t>مادران</a:t>
            </a:r>
            <a:r>
              <a:rPr lang="fa-IR" dirty="0"/>
              <a:t>، کودکان </a:t>
            </a:r>
            <a:r>
              <a:rPr lang="fa-IR" dirty="0">
                <a:solidFill>
                  <a:srgbClr val="FF0000"/>
                </a:solidFill>
              </a:rPr>
              <a:t>زیر 6 سال</a:t>
            </a:r>
            <a:r>
              <a:rPr lang="fa-IR" dirty="0"/>
              <a:t>، کودکان </a:t>
            </a:r>
            <a:r>
              <a:rPr lang="fa-IR" dirty="0">
                <a:solidFill>
                  <a:srgbClr val="FF0000"/>
                </a:solidFill>
              </a:rPr>
              <a:t>6 تا 14 سال</a:t>
            </a:r>
            <a:r>
              <a:rPr lang="fa-IR" dirty="0"/>
              <a:t>، و نیز </a:t>
            </a:r>
            <a:r>
              <a:rPr lang="fa-IR" dirty="0">
                <a:solidFill>
                  <a:srgbClr val="FF0000"/>
                </a:solidFill>
              </a:rPr>
              <a:t>دستورالعمل</a:t>
            </a:r>
            <a:r>
              <a:rPr lang="fa-IR" dirty="0"/>
              <a:t> مراقبت از </a:t>
            </a:r>
            <a:r>
              <a:rPr lang="fa-IR" dirty="0">
                <a:solidFill>
                  <a:srgbClr val="FF0000"/>
                </a:solidFill>
              </a:rPr>
              <a:t>کودك سالم </a:t>
            </a:r>
            <a:r>
              <a:rPr lang="fa-IR" dirty="0"/>
              <a:t>و دستورالعمل </a:t>
            </a:r>
            <a:r>
              <a:rPr lang="fa-IR" dirty="0">
                <a:solidFill>
                  <a:srgbClr val="FF0000"/>
                </a:solidFill>
              </a:rPr>
              <a:t>مراقبت های ادغام یافته سلامت مادران </a:t>
            </a:r>
            <a:r>
              <a:rPr lang="fa-IR" dirty="0"/>
              <a:t>باردار انجام می گیرد.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10000"/>
              </a:lnSpc>
            </a:pPr>
            <a:r>
              <a:rPr lang="fa-IR" sz="3000" dirty="0">
                <a:solidFill>
                  <a:srgbClr val="C00000"/>
                </a:solidFill>
              </a:rPr>
              <a:t>ادامه 4. نظارت بر اجرای برنامه سلامت دهان و دندان </a:t>
            </a:r>
            <a:r>
              <a:rPr lang="fa-IR" sz="3000" dirty="0"/>
              <a:t>(ص33 و 34)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>
                <a:solidFill>
                  <a:srgbClr val="FF0000"/>
                </a:solidFill>
              </a:rPr>
              <a:t>پایش</a:t>
            </a:r>
            <a:r>
              <a:rPr lang="fa-IR" dirty="0"/>
              <a:t> فعالیت </a:t>
            </a:r>
            <a:r>
              <a:rPr lang="fa-IR" dirty="0">
                <a:solidFill>
                  <a:srgbClr val="FF0000"/>
                </a:solidFill>
              </a:rPr>
              <a:t>بهورز و مراقب سلامت </a:t>
            </a:r>
            <a:r>
              <a:rPr lang="fa-IR" dirty="0"/>
              <a:t>توسط </a:t>
            </a:r>
            <a:r>
              <a:rPr lang="fa-IR" dirty="0">
                <a:solidFill>
                  <a:srgbClr val="FF0000"/>
                </a:solidFill>
              </a:rPr>
              <a:t>کارشناس ناظر </a:t>
            </a:r>
            <a:r>
              <a:rPr lang="fa-IR" dirty="0"/>
              <a:t>مرکز و نیز توسط </a:t>
            </a:r>
            <a:r>
              <a:rPr lang="fa-IR" dirty="0">
                <a:solidFill>
                  <a:srgbClr val="FF0000"/>
                </a:solidFill>
              </a:rPr>
              <a:t>دندانپزشک/ بهداشتکار دهان و دندان </a:t>
            </a:r>
            <a:r>
              <a:rPr lang="fa-IR" dirty="0"/>
              <a:t>انجام می گیرد. 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>
                <a:solidFill>
                  <a:srgbClr val="FF0000"/>
                </a:solidFill>
              </a:rPr>
              <a:t>نظارت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بر</a:t>
            </a:r>
            <a:r>
              <a:rPr lang="fa-IR" dirty="0"/>
              <a:t> عملکرد </a:t>
            </a:r>
            <a:r>
              <a:rPr lang="fa-IR" dirty="0">
                <a:solidFill>
                  <a:srgbClr val="FF0000"/>
                </a:solidFill>
              </a:rPr>
              <a:t>دندانپزشکان </a:t>
            </a:r>
            <a:r>
              <a:rPr lang="fa-IR" dirty="0"/>
              <a:t>توسط </a:t>
            </a:r>
            <a:r>
              <a:rPr lang="fa-IR" dirty="0">
                <a:solidFill>
                  <a:srgbClr val="FF0000"/>
                </a:solidFill>
              </a:rPr>
              <a:t>مسئول</a:t>
            </a:r>
            <a:r>
              <a:rPr lang="fa-IR" dirty="0"/>
              <a:t> اداره سلامت </a:t>
            </a:r>
            <a:r>
              <a:rPr lang="fa-IR" dirty="0">
                <a:solidFill>
                  <a:srgbClr val="FF0000"/>
                </a:solidFill>
              </a:rPr>
              <a:t>دهان و دندان </a:t>
            </a:r>
            <a:r>
              <a:rPr lang="fa-IR" dirty="0"/>
              <a:t>مرکز بهداشت </a:t>
            </a:r>
            <a:r>
              <a:rPr lang="fa-IR" dirty="0">
                <a:solidFill>
                  <a:srgbClr val="FF0000"/>
                </a:solidFill>
              </a:rPr>
              <a:t>شهرستان</a:t>
            </a:r>
            <a:r>
              <a:rPr lang="fa-IR" dirty="0"/>
              <a:t>، 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/>
              <a:t>و </a:t>
            </a:r>
            <a:r>
              <a:rPr lang="fa-IR" dirty="0">
                <a:solidFill>
                  <a:srgbClr val="FF0000"/>
                </a:solidFill>
              </a:rPr>
              <a:t>نظارت بر </a:t>
            </a:r>
            <a:r>
              <a:rPr lang="fa-IR" dirty="0"/>
              <a:t>عملکرد مسئول اداره سلامت </a:t>
            </a:r>
            <a:r>
              <a:rPr lang="fa-IR" dirty="0">
                <a:solidFill>
                  <a:srgbClr val="FF0000"/>
                </a:solidFill>
              </a:rPr>
              <a:t>دهان و دندان شهرستان</a:t>
            </a:r>
            <a:r>
              <a:rPr lang="fa-IR" dirty="0"/>
              <a:t> توسط مدیر گروه/ کارشناس </a:t>
            </a:r>
            <a:r>
              <a:rPr lang="fa-IR" dirty="0">
                <a:solidFill>
                  <a:srgbClr val="FF0000"/>
                </a:solidFill>
              </a:rPr>
              <a:t>مسئول</a:t>
            </a:r>
            <a:r>
              <a:rPr lang="fa-IR" dirty="0"/>
              <a:t> اداره سلامت </a:t>
            </a:r>
            <a:r>
              <a:rPr lang="fa-IR" dirty="0">
                <a:solidFill>
                  <a:srgbClr val="FF0000"/>
                </a:solidFill>
              </a:rPr>
              <a:t>دهان و دندان </a:t>
            </a:r>
            <a:r>
              <a:rPr lang="fa-IR" dirty="0"/>
              <a:t>مرکز بهداشت </a:t>
            </a:r>
            <a:r>
              <a:rPr lang="fa-IR" dirty="0">
                <a:solidFill>
                  <a:srgbClr val="FF0000"/>
                </a:solidFill>
              </a:rPr>
              <a:t>استان</a:t>
            </a:r>
            <a:r>
              <a:rPr lang="fa-IR" dirty="0"/>
              <a:t> انجام می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1600200" cy="365125"/>
          </a:xfrm>
        </p:spPr>
        <p:txBody>
          <a:bodyPr/>
          <a:lstStyle/>
          <a:p>
            <a:r>
              <a:rPr lang="fa-IR" dirty="0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ادامه 4. نظارت بر اجرای برنامه سلامت دهان و دندان </a:t>
            </a:r>
            <a:r>
              <a:rPr lang="fa-IR" sz="3000" dirty="0"/>
              <a:t>(ص33 و 34)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>
                <a:solidFill>
                  <a:srgbClr val="FF0000"/>
                </a:solidFill>
              </a:rPr>
              <a:t>پرداخت مالی </a:t>
            </a:r>
            <a:r>
              <a:rPr lang="fa-IR" dirty="0"/>
              <a:t>به دندانپزشک </a:t>
            </a:r>
            <a:r>
              <a:rPr lang="fa-IR" dirty="0">
                <a:solidFill>
                  <a:srgbClr val="FF0000"/>
                </a:solidFill>
              </a:rPr>
              <a:t>پس از تأیید </a:t>
            </a:r>
            <a:r>
              <a:rPr lang="fa-IR" dirty="0"/>
              <a:t>انجام خدمات دهان و دندان توسط مسئول اداره سلامت </a:t>
            </a:r>
            <a:r>
              <a:rPr lang="fa-IR" dirty="0">
                <a:solidFill>
                  <a:srgbClr val="FF0000"/>
                </a:solidFill>
              </a:rPr>
              <a:t>دهان و دندان شهرستان </a:t>
            </a:r>
            <a:r>
              <a:rPr lang="fa-IR" dirty="0"/>
              <a:t>صورت می گیرد.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18: درآمدهای برنامه (ص34)</a:t>
            </a:r>
          </a:p>
          <a:p>
            <a:pPr lvl="1"/>
            <a:r>
              <a:rPr lang="fa-IR" sz="3000" dirty="0"/>
              <a:t>درآمدهای برنامه شامل:</a:t>
            </a:r>
          </a:p>
          <a:p>
            <a:pPr lvl="1">
              <a:buNone/>
            </a:pPr>
            <a:r>
              <a:rPr lang="fa-IR" dirty="0"/>
              <a:t>1. منابع حاصل از </a:t>
            </a:r>
            <a:r>
              <a:rPr lang="fa-IR" dirty="0">
                <a:solidFill>
                  <a:srgbClr val="FF0000"/>
                </a:solidFill>
              </a:rPr>
              <a:t>اخذ فرانشیز ویزیت و خدمات </a:t>
            </a:r>
            <a:r>
              <a:rPr lang="fa-IR" dirty="0"/>
              <a:t>بر اساس ابلاغیه  تعرفه خدمات تشخیصی درمانی در بخش دولتی، مصوب هیات وزیران .</a:t>
            </a:r>
          </a:p>
          <a:p>
            <a:pPr lvl="1">
              <a:buNone/>
            </a:pPr>
            <a:r>
              <a:rPr lang="fa-IR" dirty="0"/>
              <a:t>	</a:t>
            </a:r>
            <a:r>
              <a:rPr lang="fa-IR" dirty="0">
                <a:solidFill>
                  <a:srgbClr val="C00000"/>
                </a:solidFill>
              </a:rPr>
              <a:t>تبصره</a:t>
            </a:r>
            <a:r>
              <a:rPr lang="fa-IR" dirty="0"/>
              <a:t>: </a:t>
            </a:r>
            <a:r>
              <a:rPr lang="fa-IR" dirty="0">
                <a:solidFill>
                  <a:srgbClr val="FF0000"/>
                </a:solidFill>
              </a:rPr>
              <a:t>فرانشیز خدمات سلامت دهان و دندان بر اساس ابلاغیه معاونت بهداشت خواهد بود.</a:t>
            </a:r>
          </a:p>
          <a:p>
            <a:pPr lvl="1">
              <a:buNone/>
            </a:pPr>
            <a:r>
              <a:rPr lang="fa-IR" dirty="0"/>
              <a:t>2. منابع حاصل از </a:t>
            </a:r>
            <a:r>
              <a:rPr lang="fa-IR" dirty="0">
                <a:solidFill>
                  <a:srgbClr val="FF0000"/>
                </a:solidFill>
              </a:rPr>
              <a:t>اخذ هزینه کامل مواد مصرفی </a:t>
            </a:r>
            <a:r>
              <a:rPr lang="fa-IR" dirty="0"/>
              <a:t>برای ارائه خدمات جانبی (مانند دستکش، سرنگ، ماسک، پنبه، الکل، لیدوکایین، بتادین و...).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18: درآمدهای برنامه (ص34)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درآمدهای برنامه شامل:</a:t>
            </a:r>
          </a:p>
          <a:p>
            <a:pPr lvl="1">
              <a:buNone/>
            </a:pPr>
            <a:r>
              <a:rPr lang="fa-IR" sz="3000" dirty="0"/>
              <a:t>3. </a:t>
            </a:r>
            <a:r>
              <a:rPr lang="fa-IR" dirty="0"/>
              <a:t>منابع حاصل از </a:t>
            </a:r>
            <a:r>
              <a:rPr lang="fa-IR" dirty="0">
                <a:solidFill>
                  <a:srgbClr val="FF0000"/>
                </a:solidFill>
              </a:rPr>
              <a:t>اخذ سهم سایر سازمان های بیمه گر </a:t>
            </a:r>
            <a:r>
              <a:rPr lang="fa-IR" dirty="0"/>
              <a:t>(تامین اجتماعی، نیروهای مسلح، سایر صندوق های بیمه سلامت به جز صندوق بیمه روستایی و ...).</a:t>
            </a:r>
          </a:p>
          <a:p>
            <a:pPr lvl="1">
              <a:buNone/>
            </a:pPr>
            <a:r>
              <a:rPr lang="fa-IR" dirty="0"/>
              <a:t>4. منابع حاصل از </a:t>
            </a:r>
            <a:r>
              <a:rPr lang="fa-IR" dirty="0">
                <a:solidFill>
                  <a:srgbClr val="FF0000"/>
                </a:solidFill>
              </a:rPr>
              <a:t>حقوق</a:t>
            </a:r>
            <a:r>
              <a:rPr lang="fa-IR" dirty="0"/>
              <a:t> پزشکان، </a:t>
            </a:r>
            <a:r>
              <a:rPr lang="fa-IR" dirty="0">
                <a:solidFill>
                  <a:srgbClr val="FF0000"/>
                </a:solidFill>
              </a:rPr>
              <a:t>دندانپزشکان</a:t>
            </a:r>
            <a:r>
              <a:rPr lang="fa-IR" dirty="0"/>
              <a:t> و ماماها/ مراقبین سلامت رسمی، پیمانی، طرحی یا پیام آور که از محل اعتبارات جاری دانشگاه/ دانشکده های </a:t>
            </a:r>
            <a:r>
              <a:rPr lang="fa-IR" dirty="0">
                <a:solidFill>
                  <a:srgbClr val="FF0000"/>
                </a:solidFill>
              </a:rPr>
              <a:t>علوم پزشکی پرداخت می شود.</a:t>
            </a:r>
          </a:p>
          <a:p>
            <a:pPr lvl="1">
              <a:buNone/>
            </a:pPr>
            <a:r>
              <a:rPr lang="fa-IR" sz="3000" dirty="0">
                <a:solidFill>
                  <a:srgbClr val="FF0000"/>
                </a:solidFill>
              </a:rPr>
              <a:t>5. </a:t>
            </a:r>
            <a:r>
              <a:rPr lang="fa-IR" dirty="0">
                <a:solidFill>
                  <a:srgbClr val="FF0000"/>
                </a:solidFill>
              </a:rPr>
              <a:t>منابع حاصل از </a:t>
            </a:r>
            <a:r>
              <a:rPr lang="fa-IR" dirty="0"/>
              <a:t>100 % تعرفه ارائه خدمت دولتی به افراد فاقد هر نوع پوشش بیمه درمانی.</a:t>
            </a:r>
          </a:p>
          <a:p>
            <a:pPr lvl="1"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18: درآمدهای برنامه (ص34)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درآمدهای برنامه شامل:</a:t>
            </a:r>
          </a:p>
          <a:p>
            <a:pPr lvl="1">
              <a:lnSpc>
                <a:spcPct val="150000"/>
              </a:lnSpc>
              <a:buNone/>
            </a:pPr>
            <a:r>
              <a:rPr lang="fa-IR" dirty="0"/>
              <a:t>4. منابع حاصل از </a:t>
            </a:r>
            <a:r>
              <a:rPr lang="fa-IR" dirty="0">
                <a:solidFill>
                  <a:srgbClr val="FF0000"/>
                </a:solidFill>
              </a:rPr>
              <a:t>تعرفه ارائه خدمات دندانپزشکی</a:t>
            </a:r>
            <a:r>
              <a:rPr lang="fa-IR" dirty="0"/>
              <a:t>: (ص 34)</a:t>
            </a:r>
          </a:p>
          <a:p>
            <a:pPr lvl="1">
              <a:lnSpc>
                <a:spcPct val="150000"/>
              </a:lnSpc>
              <a:buNone/>
            </a:pPr>
            <a:r>
              <a:rPr lang="fa-IR" dirty="0"/>
              <a:t>الف) </a:t>
            </a:r>
            <a:r>
              <a:rPr lang="fa-IR" dirty="0">
                <a:solidFill>
                  <a:srgbClr val="FF0000"/>
                </a:solidFill>
              </a:rPr>
              <a:t>تعرفه</a:t>
            </a:r>
            <a:r>
              <a:rPr lang="fa-IR" dirty="0"/>
              <a:t> خدمات دندانپزشکی، بر اساس </a:t>
            </a:r>
            <a:r>
              <a:rPr lang="fa-IR" dirty="0">
                <a:solidFill>
                  <a:srgbClr val="FF0000"/>
                </a:solidFill>
              </a:rPr>
              <a:t>تعرفه ابلاغی از وزارت بهداشت و مستند به مصوبه هیئت وزیران</a:t>
            </a:r>
            <a:r>
              <a:rPr lang="fa-IR" dirty="0"/>
              <a:t> برای تعرفه سالانه خدمات تشخیصی درمانی در بخش دولتی می باشد.</a:t>
            </a:r>
          </a:p>
          <a:p>
            <a:pPr lvl="1">
              <a:lnSpc>
                <a:spcPct val="150000"/>
              </a:lnSpc>
              <a:buNone/>
            </a:pPr>
            <a:r>
              <a:rPr lang="fa-IR" dirty="0"/>
              <a:t>ب) </a:t>
            </a:r>
            <a:r>
              <a:rPr lang="fa-IR" dirty="0">
                <a:solidFill>
                  <a:srgbClr val="FF0000"/>
                </a:solidFill>
              </a:rPr>
              <a:t>فرانشیز</a:t>
            </a:r>
            <a:r>
              <a:rPr lang="fa-IR" dirty="0"/>
              <a:t> بسته خدمات سلامت دهان و دندان: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/>
              <a:t> </a:t>
            </a:r>
            <a:r>
              <a:rPr lang="fa-IR" sz="2400" dirty="0"/>
              <a:t>ارائه </a:t>
            </a:r>
            <a:r>
              <a:rPr lang="fa-IR" sz="2400" dirty="0">
                <a:solidFill>
                  <a:srgbClr val="FF0000"/>
                </a:solidFill>
              </a:rPr>
              <a:t>آموزش</a:t>
            </a:r>
            <a:r>
              <a:rPr lang="fa-IR" sz="2400" dirty="0"/>
              <a:t> و مراقبت های </a:t>
            </a:r>
            <a:r>
              <a:rPr lang="fa-IR" sz="2400" dirty="0">
                <a:solidFill>
                  <a:srgbClr val="FF0000"/>
                </a:solidFill>
              </a:rPr>
              <a:t>پیشگیری</a:t>
            </a:r>
            <a:r>
              <a:rPr lang="fa-IR" sz="2400" dirty="0"/>
              <a:t> توسط </a:t>
            </a:r>
            <a:r>
              <a:rPr lang="fa-IR" sz="2400" dirty="0">
                <a:solidFill>
                  <a:srgbClr val="FF0000"/>
                </a:solidFill>
              </a:rPr>
              <a:t>بهورز و مراقب سلامت </a:t>
            </a:r>
            <a:r>
              <a:rPr lang="fa-IR" sz="2400" dirty="0"/>
              <a:t>برای کل </a:t>
            </a:r>
            <a:r>
              <a:rPr lang="fa-IR" sz="2400" dirty="0">
                <a:solidFill>
                  <a:srgbClr val="FF0000"/>
                </a:solidFill>
              </a:rPr>
              <a:t>جمعیت ساکن فعال </a:t>
            </a:r>
            <a:r>
              <a:rPr lang="fa-IR" sz="2400" dirty="0">
                <a:solidFill>
                  <a:srgbClr val="C00000"/>
                </a:solidFill>
              </a:rPr>
              <a:t>رایگان</a:t>
            </a:r>
            <a:r>
              <a:rPr lang="fa-IR" sz="2400" dirty="0"/>
              <a:t> است.</a:t>
            </a:r>
            <a:endParaRPr lang="fa-IR" dirty="0"/>
          </a:p>
          <a:p>
            <a:pPr lvl="1">
              <a:lnSpc>
                <a:spcPct val="150000"/>
              </a:lnSpc>
              <a:buNone/>
            </a:pPr>
            <a:endParaRPr lang="fa-IR" dirty="0"/>
          </a:p>
          <a:p>
            <a:pPr lvl="1">
              <a:lnSpc>
                <a:spcPct val="150000"/>
              </a:lnSpc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ماده 18: درآمدهای برنامه (ص34)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درآمدهای برنامه شامل:</a:t>
            </a:r>
          </a:p>
          <a:p>
            <a:pPr lvl="1">
              <a:buNone/>
            </a:pPr>
            <a:r>
              <a:rPr lang="fa-IR" dirty="0"/>
              <a:t>4. </a:t>
            </a:r>
            <a:r>
              <a:rPr lang="fa-IR" sz="3000" dirty="0"/>
              <a:t>منابع حاصل از تعرفه ارائه خدمات دندانپزشکی: (ص34 و 35)</a:t>
            </a:r>
          </a:p>
          <a:p>
            <a:pPr lvl="1">
              <a:buNone/>
            </a:pPr>
            <a:r>
              <a:rPr lang="fa-IR" dirty="0">
                <a:solidFill>
                  <a:srgbClr val="C00000"/>
                </a:solidFill>
              </a:rPr>
              <a:t>ادامه</a:t>
            </a:r>
            <a:r>
              <a:rPr lang="fa-IR" dirty="0"/>
              <a:t> ب) </a:t>
            </a:r>
            <a:r>
              <a:rPr lang="fa-IR" dirty="0">
                <a:solidFill>
                  <a:srgbClr val="C00000"/>
                </a:solidFill>
              </a:rPr>
              <a:t>فرانشیز</a:t>
            </a:r>
            <a:r>
              <a:rPr lang="fa-IR" dirty="0"/>
              <a:t> بسته خدمات سلامت دهان و دندان:</a:t>
            </a:r>
          </a:p>
          <a:p>
            <a:pPr lvl="1">
              <a:buFont typeface="Wingdings" pitchFamily="2" charset="2"/>
              <a:buChar char="ü"/>
            </a:pPr>
            <a:r>
              <a:rPr lang="fa-IR" sz="2400" dirty="0"/>
              <a:t>سهم بیمار (فرانشیز) برای خدمات توسط دندانپزشک/ بهداشتکار دهان و دندان برای جمعیت تحت پوشش به شرح زیر می باشد:</a:t>
            </a:r>
          </a:p>
          <a:p>
            <a:pPr lvl="2">
              <a:buFont typeface="Wingdings" pitchFamily="2" charset="2"/>
              <a:buChar char="§"/>
            </a:pPr>
            <a:r>
              <a:rPr lang="fa-IR" dirty="0"/>
              <a:t>برای </a:t>
            </a:r>
            <a:r>
              <a:rPr lang="fa-IR" dirty="0">
                <a:solidFill>
                  <a:srgbClr val="FF0000"/>
                </a:solidFill>
              </a:rPr>
              <a:t>گروه هدف </a:t>
            </a:r>
            <a:r>
              <a:rPr lang="fa-IR" dirty="0"/>
              <a:t>(کودکان زیر 14 سال، مادران باردار و شیرده) تحت پوشش صندوق </a:t>
            </a:r>
            <a:r>
              <a:rPr lang="fa-IR" dirty="0">
                <a:solidFill>
                  <a:srgbClr val="FF0000"/>
                </a:solidFill>
              </a:rPr>
              <a:t>بیمه روستائی </a:t>
            </a:r>
            <a:r>
              <a:rPr lang="fa-IR" dirty="0"/>
              <a:t>بیمه سلامت و </a:t>
            </a:r>
            <a:r>
              <a:rPr lang="fa-IR" dirty="0">
                <a:solidFill>
                  <a:srgbClr val="FF0000"/>
                </a:solidFill>
              </a:rPr>
              <a:t>سایر بیمه ها </a:t>
            </a:r>
            <a:r>
              <a:rPr lang="fa-IR" dirty="0">
                <a:solidFill>
                  <a:srgbClr val="C00000"/>
                </a:solidFill>
              </a:rPr>
              <a:t>رایگان</a:t>
            </a:r>
            <a:r>
              <a:rPr lang="fa-IR" dirty="0"/>
              <a:t> </a:t>
            </a:r>
          </a:p>
          <a:p>
            <a:pPr lvl="2">
              <a:buFont typeface="Wingdings" pitchFamily="2" charset="2"/>
              <a:buChar char="§"/>
            </a:pPr>
            <a:r>
              <a:rPr lang="fa-IR" dirty="0"/>
              <a:t>و برای </a:t>
            </a:r>
            <a:r>
              <a:rPr lang="fa-IR" dirty="0">
                <a:solidFill>
                  <a:srgbClr val="FF0000"/>
                </a:solidFill>
              </a:rPr>
              <a:t>گروه هدف شهری </a:t>
            </a:r>
            <a:r>
              <a:rPr lang="fa-IR" dirty="0"/>
              <a:t>و </a:t>
            </a:r>
            <a:r>
              <a:rPr lang="fa-IR" dirty="0">
                <a:solidFill>
                  <a:srgbClr val="FF0000"/>
                </a:solidFill>
              </a:rPr>
              <a:t>سایر افراد </a:t>
            </a:r>
            <a:r>
              <a:rPr lang="fa-IR" dirty="0"/>
              <a:t>بر اساس </a:t>
            </a:r>
            <a:r>
              <a:rPr lang="fa-IR" dirty="0">
                <a:solidFill>
                  <a:srgbClr val="C00000"/>
                </a:solidFill>
              </a:rPr>
              <a:t>تعرفه های مصوب سالیانه هیئت وزیران</a:t>
            </a:r>
            <a:r>
              <a:rPr lang="fa-IR" dirty="0"/>
              <a:t> برای بخش دولتی </a:t>
            </a:r>
            <a:r>
              <a:rPr lang="fa-IR" dirty="0">
                <a:solidFill>
                  <a:srgbClr val="C00000"/>
                </a:solidFill>
              </a:rPr>
              <a:t>ابلاغی از طرف وزارت بهداشت </a:t>
            </a:r>
            <a:r>
              <a:rPr lang="fa-IR" dirty="0"/>
              <a:t>و یا </a:t>
            </a:r>
            <a:r>
              <a:rPr lang="fa-IR" dirty="0">
                <a:solidFill>
                  <a:srgbClr val="C00000"/>
                </a:solidFill>
              </a:rPr>
              <a:t>تعرفه مصوب دانشگاه/ دانشکده</a:t>
            </a:r>
            <a:r>
              <a:rPr lang="fa-IR" dirty="0"/>
              <a:t> علوم پزشکی می باشد.</a:t>
            </a:r>
          </a:p>
          <a:p>
            <a:pPr lvl="2">
              <a:buFont typeface="Wingdings" pitchFamily="2" charset="2"/>
              <a:buChar char="§"/>
            </a:pPr>
            <a:r>
              <a:rPr lang="fa-IR" dirty="0"/>
              <a:t>برای </a:t>
            </a:r>
            <a:r>
              <a:rPr lang="fa-IR" dirty="0">
                <a:solidFill>
                  <a:srgbClr val="FF0000"/>
                </a:solidFill>
              </a:rPr>
              <a:t>افراد فاقد هر گونه پوشش بیمه</a:t>
            </a:r>
            <a:r>
              <a:rPr lang="fa-IR" dirty="0"/>
              <a:t>: </a:t>
            </a:r>
            <a:r>
              <a:rPr lang="fa-IR" dirty="0">
                <a:solidFill>
                  <a:srgbClr val="C00000"/>
                </a:solidFill>
              </a:rPr>
              <a:t>تمامی هزینه </a:t>
            </a:r>
            <a:r>
              <a:rPr lang="fa-IR" dirty="0"/>
              <a:t>خدمات </a:t>
            </a:r>
            <a:r>
              <a:rPr lang="fa-IR" dirty="0">
                <a:solidFill>
                  <a:srgbClr val="C00000"/>
                </a:solidFill>
              </a:rPr>
              <a:t>بر عهده بیمار </a:t>
            </a:r>
            <a:r>
              <a:rPr lang="fa-IR" dirty="0"/>
              <a:t>می باشد (بر اساس </a:t>
            </a:r>
            <a:r>
              <a:rPr lang="fa-IR" dirty="0">
                <a:solidFill>
                  <a:srgbClr val="C00000"/>
                </a:solidFill>
              </a:rPr>
              <a:t>تعرفه</a:t>
            </a:r>
            <a:r>
              <a:rPr lang="fa-IR" dirty="0"/>
              <a:t> خدمات تشخیصی درمانی در بخش دولتی، </a:t>
            </a:r>
            <a:r>
              <a:rPr lang="fa-IR" dirty="0">
                <a:solidFill>
                  <a:srgbClr val="C00000"/>
                </a:solidFill>
              </a:rPr>
              <a:t>مصوب هیات وزیران و ابلاغیه معاونت بهداشت</a:t>
            </a:r>
            <a:r>
              <a:rPr lang="fa-IR" dirty="0"/>
              <a:t>).</a:t>
            </a:r>
          </a:p>
          <a:p>
            <a:pPr lvl="2">
              <a:buFont typeface="Wingdings" pitchFamily="2" charset="2"/>
              <a:buChar char="§"/>
            </a:pPr>
            <a:endParaRPr lang="fa-I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35" y="375303"/>
            <a:ext cx="8229600" cy="1143000"/>
          </a:xfrm>
        </p:spPr>
        <p:txBody>
          <a:bodyPr>
            <a:normAutofit/>
          </a:bodyPr>
          <a:lstStyle/>
          <a:p>
            <a:r>
              <a:rPr lang="fa-IR" dirty="0"/>
              <a:t>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/>
              <a:t>نامه ابلاغ تفاهم نامه بیمه روستایی و پزشکی خانواده – نسخه 22</a:t>
            </a:r>
          </a:p>
          <a:p>
            <a:pPr>
              <a:lnSpc>
                <a:spcPct val="150000"/>
              </a:lnSpc>
            </a:pPr>
            <a:r>
              <a:rPr lang="fa-IR" dirty="0"/>
              <a:t>نامه ابلاغ دستور عمل اجرایی برنامه بیمه روستایی و پزشکی خانواده – نسخه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 lnSpcReduction="10000"/>
          </a:bodyPr>
          <a:lstStyle/>
          <a:p>
            <a:r>
              <a:rPr lang="fa-IR" dirty="0"/>
              <a:t>ماده 18: درآمدهای برنامه (ص34)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درآمدهای برنامه شامل:</a:t>
            </a:r>
          </a:p>
          <a:p>
            <a:pPr>
              <a:buNone/>
            </a:pPr>
            <a:r>
              <a:rPr lang="fa-IR" dirty="0"/>
              <a:t>	</a:t>
            </a:r>
            <a:r>
              <a:rPr lang="fa-IR" sz="2800" u="sng" dirty="0"/>
              <a:t>تبصره 1:  (ص35)</a:t>
            </a:r>
          </a:p>
          <a:p>
            <a:pPr>
              <a:buNone/>
            </a:pPr>
            <a:r>
              <a:rPr lang="fa-IR" sz="2800" dirty="0"/>
              <a:t>		ضمن لزوم نظارت بر اجرای بهینه سطح بندی خدمات و نظام ارجاع در ستاد هماهنگی شهرستان و </a:t>
            </a:r>
            <a:r>
              <a:rPr lang="fa-IR" sz="2800" dirty="0">
                <a:solidFill>
                  <a:srgbClr val="C00000"/>
                </a:solidFill>
              </a:rPr>
              <a:t>مدیریت مراجعات مهمان </a:t>
            </a:r>
            <a:r>
              <a:rPr lang="fa-IR" sz="2800" dirty="0"/>
              <a:t>در مراکز خدمات جامع سلامت بر اساس شرایط منطقه در ستاد مذکور، </a:t>
            </a:r>
          </a:p>
          <a:p>
            <a:pPr>
              <a:buNone/>
            </a:pPr>
            <a:r>
              <a:rPr lang="fa-IR" sz="2800" dirty="0"/>
              <a:t>		در صورت </a:t>
            </a:r>
            <a:r>
              <a:rPr lang="fa-IR" sz="2800" dirty="0">
                <a:solidFill>
                  <a:srgbClr val="FF0000"/>
                </a:solidFill>
              </a:rPr>
              <a:t>مراجعه بیمه شده روستایی </a:t>
            </a:r>
            <a:r>
              <a:rPr lang="fa-IR" sz="2800" dirty="0"/>
              <a:t>مهمان به مراکز خدمات جامع سلامت </a:t>
            </a:r>
            <a:r>
              <a:rPr lang="fa-IR" sz="2800" dirty="0">
                <a:solidFill>
                  <a:srgbClr val="FF0000"/>
                </a:solidFill>
              </a:rPr>
              <a:t>خارج از شبکه </a:t>
            </a:r>
            <a:r>
              <a:rPr lang="fa-IR" sz="2800" dirty="0"/>
              <a:t>بهداشت شهرستان خود و نیز </a:t>
            </a:r>
            <a:r>
              <a:rPr lang="fa-IR" sz="2800" dirty="0">
                <a:solidFill>
                  <a:srgbClr val="FF0000"/>
                </a:solidFill>
              </a:rPr>
              <a:t>دیگر مراکز</a:t>
            </a:r>
            <a:r>
              <a:rPr lang="fa-IR" sz="2800" dirty="0"/>
              <a:t> خدمات جامع سلامت در </a:t>
            </a:r>
            <a:r>
              <a:rPr lang="fa-IR" sz="2800" dirty="0">
                <a:solidFill>
                  <a:srgbClr val="FF0000"/>
                </a:solidFill>
              </a:rPr>
              <a:t>سطح شهرستان </a:t>
            </a:r>
            <a:r>
              <a:rPr lang="fa-IR" sz="2800" dirty="0"/>
              <a:t>خود، خدمات </a:t>
            </a:r>
            <a:r>
              <a:rPr lang="fa-IR" sz="2800" dirty="0">
                <a:solidFill>
                  <a:srgbClr val="FF0000"/>
                </a:solidFill>
              </a:rPr>
              <a:t>مراقبتی و درمانی اورژانسی </a:t>
            </a:r>
            <a:r>
              <a:rPr lang="fa-IR" sz="2800" dirty="0"/>
              <a:t>سطح یک ارائه و </a:t>
            </a:r>
            <a:r>
              <a:rPr lang="fa-IR" sz="2800" dirty="0">
                <a:solidFill>
                  <a:srgbClr val="C00000"/>
                </a:solidFill>
              </a:rPr>
              <a:t>تعرفه</a:t>
            </a:r>
            <a:r>
              <a:rPr lang="fa-IR" sz="2800" dirty="0"/>
              <a:t> خدمات ارائه شده </a:t>
            </a:r>
            <a:r>
              <a:rPr lang="fa-IR" sz="2800" dirty="0">
                <a:solidFill>
                  <a:srgbClr val="C00000"/>
                </a:solidFill>
              </a:rPr>
              <a:t>در مرکز مقصد مشابه با مرکز مبدا </a:t>
            </a:r>
            <a:r>
              <a:rPr lang="fa-IR" sz="2800" dirty="0"/>
              <a:t>خواهد بود.</a:t>
            </a:r>
            <a:endParaRPr lang="fa-IR" dirty="0"/>
          </a:p>
          <a:p>
            <a:pPr lvl="2">
              <a:buFont typeface="Wingdings" pitchFamily="2" charset="2"/>
              <a:buChar char="§"/>
            </a:pPr>
            <a:endParaRPr lang="fa-I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/>
          </a:bodyPr>
          <a:lstStyle/>
          <a:p>
            <a:r>
              <a:rPr lang="fa-IR" dirty="0"/>
              <a:t>ماده 18: درآمدهای برنامه (ص34)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درآمدهای برنامه شامل:</a:t>
            </a:r>
          </a:p>
          <a:p>
            <a:pPr>
              <a:buNone/>
            </a:pPr>
            <a:r>
              <a:rPr lang="fa-IR" dirty="0"/>
              <a:t>	</a:t>
            </a:r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</a:t>
            </a:r>
            <a:r>
              <a:rPr lang="fa-IR" sz="3000" u="sng" dirty="0"/>
              <a:t>تبصره 1: (ص35)</a:t>
            </a:r>
          </a:p>
          <a:p>
            <a:pPr>
              <a:buNone/>
            </a:pPr>
            <a:r>
              <a:rPr lang="fa-IR" sz="2800" dirty="0"/>
              <a:t>		بدیهی است در صورت </a:t>
            </a:r>
            <a:r>
              <a:rPr lang="fa-IR" sz="2800" dirty="0">
                <a:solidFill>
                  <a:srgbClr val="FF0000"/>
                </a:solidFill>
              </a:rPr>
              <a:t>مراجعه بصورت غیراورژانسی </a:t>
            </a:r>
            <a:r>
              <a:rPr lang="fa-IR" sz="2800" dirty="0"/>
              <a:t>به </a:t>
            </a:r>
            <a:r>
              <a:rPr lang="fa-IR" sz="2800" dirty="0">
                <a:solidFill>
                  <a:srgbClr val="FF0000"/>
                </a:solidFill>
              </a:rPr>
              <a:t>دیگر مراکز </a:t>
            </a:r>
            <a:r>
              <a:rPr lang="fa-IR" sz="2800" dirty="0"/>
              <a:t>خدمات جامع سلامت (</a:t>
            </a:r>
            <a:r>
              <a:rPr lang="fa-IR" sz="2800" dirty="0">
                <a:solidFill>
                  <a:srgbClr val="FF0000"/>
                </a:solidFill>
              </a:rPr>
              <a:t>با وجود امکان مراجعه </a:t>
            </a:r>
            <a:r>
              <a:rPr lang="fa-IR" sz="2800" dirty="0"/>
              <a:t>به مرکز مربوط به محل سکونت خود و یا مراکز معین مجاور)، </a:t>
            </a:r>
            <a:r>
              <a:rPr lang="fa-IR" sz="2800" dirty="0">
                <a:solidFill>
                  <a:srgbClr val="C00000"/>
                </a:solidFill>
              </a:rPr>
              <a:t>فرانشیز</a:t>
            </a:r>
            <a:r>
              <a:rPr lang="fa-IR" sz="2800" dirty="0"/>
              <a:t> خدمات با </a:t>
            </a:r>
            <a:r>
              <a:rPr lang="fa-IR" sz="2800" dirty="0">
                <a:solidFill>
                  <a:srgbClr val="C00000"/>
                </a:solidFill>
              </a:rPr>
              <a:t>تعرفه آزاد بخش دولتی </a:t>
            </a:r>
            <a:r>
              <a:rPr lang="fa-IR" sz="2800" dirty="0"/>
              <a:t>و در مورد </a:t>
            </a:r>
            <a:r>
              <a:rPr lang="fa-IR" sz="2800" dirty="0">
                <a:solidFill>
                  <a:srgbClr val="FF0000"/>
                </a:solidFill>
              </a:rPr>
              <a:t>خدمات دندانپزشکی </a:t>
            </a:r>
            <a:r>
              <a:rPr lang="fa-IR" sz="2800" dirty="0"/>
              <a:t>بر اساس </a:t>
            </a:r>
            <a:r>
              <a:rPr lang="fa-IR" sz="2800" dirty="0">
                <a:solidFill>
                  <a:srgbClr val="FF0000"/>
                </a:solidFill>
              </a:rPr>
              <a:t>فرانشیز</a:t>
            </a:r>
            <a:r>
              <a:rPr lang="fa-IR" sz="2800" dirty="0"/>
              <a:t> </a:t>
            </a:r>
            <a:r>
              <a:rPr lang="fa-IR" sz="2800" dirty="0">
                <a:solidFill>
                  <a:srgbClr val="FF0000"/>
                </a:solidFill>
              </a:rPr>
              <a:t>مقصد</a:t>
            </a:r>
            <a:r>
              <a:rPr lang="fa-IR" sz="2800" dirty="0"/>
              <a:t> محاسبه می گردد. در مورد مراجعه </a:t>
            </a:r>
            <a:r>
              <a:rPr lang="fa-IR" sz="2800" dirty="0">
                <a:solidFill>
                  <a:srgbClr val="FF0000"/>
                </a:solidFill>
              </a:rPr>
              <a:t>فرد مهمان </a:t>
            </a:r>
            <a:r>
              <a:rPr lang="fa-IR" sz="2800" dirty="0"/>
              <a:t>جهت خدمات </a:t>
            </a:r>
            <a:r>
              <a:rPr lang="fa-IR" sz="2800" dirty="0">
                <a:solidFill>
                  <a:srgbClr val="FF0000"/>
                </a:solidFill>
              </a:rPr>
              <a:t>دندانپزشکی غیر اورژانسی </a:t>
            </a:r>
            <a:r>
              <a:rPr lang="fa-IR" sz="2800" dirty="0"/>
              <a:t>از </a:t>
            </a:r>
            <a:r>
              <a:rPr lang="fa-IR" sz="2800" dirty="0">
                <a:solidFill>
                  <a:srgbClr val="FF0000"/>
                </a:solidFill>
              </a:rPr>
              <a:t>شهرهای بالای بیست هزار نفر </a:t>
            </a:r>
            <a:r>
              <a:rPr lang="fa-IR" sz="2800" dirty="0"/>
              <a:t>نیز </a:t>
            </a:r>
            <a:r>
              <a:rPr lang="fa-IR" sz="2800" dirty="0">
                <a:solidFill>
                  <a:srgbClr val="C00000"/>
                </a:solidFill>
              </a:rPr>
              <a:t>هزینه</a:t>
            </a:r>
            <a:r>
              <a:rPr lang="fa-IR" sz="2800" dirty="0"/>
              <a:t> خدمات بر اساس </a:t>
            </a:r>
            <a:r>
              <a:rPr lang="fa-IR" sz="2800" dirty="0">
                <a:solidFill>
                  <a:srgbClr val="C00000"/>
                </a:solidFill>
              </a:rPr>
              <a:t>تعرفه مبدا </a:t>
            </a:r>
            <a:r>
              <a:rPr lang="fa-IR" sz="2800" dirty="0"/>
              <a:t>محاسبه می گردد.</a:t>
            </a:r>
            <a:endParaRPr lang="fa-I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>
            <a:normAutofit fontScale="85000" lnSpcReduction="10000"/>
          </a:bodyPr>
          <a:lstStyle/>
          <a:p>
            <a:r>
              <a:rPr lang="fa-IR" dirty="0"/>
              <a:t>ماده 30: مکانیسم پرداخت تیم سلامت (ص45)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21. مکانیسم پرداخت دریافتی دندانپزشک/بهداشتکار دهان و دندان </a:t>
            </a:r>
            <a:r>
              <a:rPr lang="fa-IR" dirty="0"/>
              <a:t>(ص56 و 57)</a:t>
            </a:r>
          </a:p>
          <a:p>
            <a:pPr lvl="1">
              <a:buNone/>
            </a:pPr>
            <a:r>
              <a:rPr lang="fa-IR" dirty="0"/>
              <a:t>1-21. </a:t>
            </a:r>
            <a:r>
              <a:rPr lang="fa-IR" dirty="0">
                <a:solidFill>
                  <a:srgbClr val="C00000"/>
                </a:solidFill>
              </a:rPr>
              <a:t>اجزا تاثیر گذار </a:t>
            </a:r>
            <a:r>
              <a:rPr lang="fa-IR" dirty="0"/>
              <a:t>بر دریافتی دندانپزشک/ بهداشتکار دهان و دندان شامل: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/>
              <a:t>تعداد </a:t>
            </a:r>
            <a:r>
              <a:rPr lang="fa-IR" dirty="0">
                <a:solidFill>
                  <a:srgbClr val="FF0000"/>
                </a:solidFill>
              </a:rPr>
              <a:t>خدمات وزن دهی ثبت شده </a:t>
            </a:r>
            <a:r>
              <a:rPr lang="fa-IR" dirty="0"/>
              <a:t>در سامانه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/>
              <a:t>ضریب</a:t>
            </a:r>
            <a:r>
              <a:rPr lang="fa-IR" dirty="0">
                <a:solidFill>
                  <a:srgbClr val="FF0000"/>
                </a:solidFill>
              </a:rPr>
              <a:t> محرومیت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>
                <a:solidFill>
                  <a:srgbClr val="FF0000"/>
                </a:solidFill>
              </a:rPr>
              <a:t>ارزش ریالی </a:t>
            </a:r>
            <a:r>
              <a:rPr lang="fa-IR" dirty="0"/>
              <a:t>خدمت (ضریب </a:t>
            </a:r>
            <a:r>
              <a:rPr lang="en-US" dirty="0"/>
              <a:t>K</a:t>
            </a:r>
            <a:r>
              <a:rPr lang="fa-IR" dirty="0"/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/>
              <a:t>تعداد </a:t>
            </a:r>
            <a:r>
              <a:rPr lang="fa-IR" dirty="0">
                <a:solidFill>
                  <a:srgbClr val="FF0000"/>
                </a:solidFill>
              </a:rPr>
              <a:t>روز کاری </a:t>
            </a:r>
            <a:r>
              <a:rPr lang="fa-IR" dirty="0"/>
              <a:t>در ماه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>
                <a:solidFill>
                  <a:srgbClr val="FF0000"/>
                </a:solidFill>
              </a:rPr>
              <a:t>ضریب عملکرد</a:t>
            </a:r>
          </a:p>
          <a:p>
            <a:pPr lvl="1">
              <a:buNone/>
            </a:pPr>
            <a:endParaRPr lang="fa-IR" sz="2400" u="sng" dirty="0"/>
          </a:p>
          <a:p>
            <a:pPr>
              <a:buNone/>
            </a:pPr>
            <a:r>
              <a:rPr lang="fa-IR" sz="2800" dirty="0"/>
              <a:t>	</a:t>
            </a:r>
            <a:endParaRPr lang="fa-I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724400"/>
          </a:xfrm>
        </p:spPr>
        <p:txBody>
          <a:bodyPr>
            <a:normAutofit lnSpcReduction="10000"/>
          </a:bodyPr>
          <a:lstStyle/>
          <a:p>
            <a:r>
              <a:rPr lang="fa-IR" dirty="0"/>
              <a:t>ماده 30: مکانیسم پرداخت تیم سلامت (ص45)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21. مکانیسم پرداخت دریافتی دندانپزشک/بهداشتکار دهان و دندان </a:t>
            </a:r>
            <a:r>
              <a:rPr lang="fa-IR" dirty="0"/>
              <a:t>(ص56 و 57)</a:t>
            </a:r>
          </a:p>
          <a:p>
            <a:pPr lvl="1">
              <a:buNone/>
            </a:pPr>
            <a:r>
              <a:rPr lang="fa-IR" dirty="0">
                <a:solidFill>
                  <a:srgbClr val="C00000"/>
                </a:solidFill>
              </a:rPr>
              <a:t>ادامه</a:t>
            </a:r>
            <a:r>
              <a:rPr lang="fa-IR" dirty="0"/>
              <a:t> 1-21. </a:t>
            </a:r>
          </a:p>
          <a:p>
            <a:pPr lvl="1">
              <a:buNone/>
            </a:pPr>
            <a:r>
              <a:rPr lang="fa-IR" dirty="0"/>
              <a:t>		</a:t>
            </a:r>
            <a:r>
              <a:rPr lang="fa-IR" dirty="0">
                <a:solidFill>
                  <a:srgbClr val="FF0000"/>
                </a:solidFill>
              </a:rPr>
              <a:t>خدمات</a:t>
            </a:r>
            <a:r>
              <a:rPr lang="fa-IR" dirty="0"/>
              <a:t> استاندارد تعریف شده شامل </a:t>
            </a:r>
            <a:r>
              <a:rPr lang="fa-IR" dirty="0">
                <a:solidFill>
                  <a:srgbClr val="FF0000"/>
                </a:solidFill>
              </a:rPr>
              <a:t>فلوراید تراپی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فیشور سیلانت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پالپوتومی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درمان پالپ زنده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جرمگیری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کشیدن</a:t>
            </a:r>
            <a:r>
              <a:rPr lang="fa-IR" dirty="0"/>
              <a:t> دندان، </a:t>
            </a:r>
            <a:r>
              <a:rPr lang="fa-IR" dirty="0">
                <a:solidFill>
                  <a:srgbClr val="FF0000"/>
                </a:solidFill>
              </a:rPr>
              <a:t>ترمیم</a:t>
            </a:r>
            <a:r>
              <a:rPr lang="fa-IR" dirty="0"/>
              <a:t> دندان، فعالیت های </a:t>
            </a:r>
            <a:r>
              <a:rPr lang="fa-IR" dirty="0">
                <a:solidFill>
                  <a:srgbClr val="FF0000"/>
                </a:solidFill>
              </a:rPr>
              <a:t>آموزشی</a:t>
            </a:r>
            <a:r>
              <a:rPr lang="fa-IR" dirty="0"/>
              <a:t> و </a:t>
            </a:r>
            <a:r>
              <a:rPr lang="fa-IR" dirty="0">
                <a:solidFill>
                  <a:srgbClr val="FF0000"/>
                </a:solidFill>
              </a:rPr>
              <a:t>دهگردشی</a:t>
            </a:r>
            <a:r>
              <a:rPr lang="fa-IR" dirty="0"/>
              <a:t> می باشد. </a:t>
            </a:r>
          </a:p>
          <a:p>
            <a:pPr lvl="1">
              <a:buNone/>
            </a:pPr>
            <a:r>
              <a:rPr lang="fa-IR" dirty="0"/>
              <a:t>	</a:t>
            </a:r>
            <a:r>
              <a:rPr lang="fa-IR" dirty="0">
                <a:solidFill>
                  <a:srgbClr val="C00000"/>
                </a:solidFill>
              </a:rPr>
              <a:t>مبنای خدمات </a:t>
            </a:r>
            <a:r>
              <a:rPr lang="fa-IR" dirty="0"/>
              <a:t>دندانپزشک/ بهداشتکار دهان و دندان بر اساس </a:t>
            </a:r>
            <a:r>
              <a:rPr lang="fa-IR" dirty="0">
                <a:solidFill>
                  <a:srgbClr val="C00000"/>
                </a:solidFill>
              </a:rPr>
              <a:t>جدول زیر </a:t>
            </a:r>
            <a:r>
              <a:rPr lang="fa-IR" dirty="0"/>
              <a:t>می باشد:</a:t>
            </a:r>
          </a:p>
          <a:p>
            <a:pPr>
              <a:buNone/>
            </a:pPr>
            <a:r>
              <a:rPr lang="fa-IR" sz="2800" dirty="0"/>
              <a:t>	</a:t>
            </a:r>
            <a:endParaRPr lang="fa-I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10200"/>
          </a:xfrm>
        </p:spPr>
        <p:txBody>
          <a:bodyPr>
            <a:normAutofit/>
          </a:bodyPr>
          <a:lstStyle/>
          <a:p>
            <a:r>
              <a:rPr lang="fa-IR" sz="2800" dirty="0"/>
              <a:t>ماده 30: مکانیسم پرداخت تیم سلامت (ص45)</a:t>
            </a:r>
          </a:p>
          <a:p>
            <a:pPr lvl="1"/>
            <a:r>
              <a:rPr lang="fa-IR" dirty="0">
                <a:solidFill>
                  <a:srgbClr val="C00000"/>
                </a:solidFill>
              </a:rPr>
              <a:t>21. مکانیسم پرداخت دریافتی دندانپزشک/بهداشتکار دهان و دندان </a:t>
            </a:r>
            <a:r>
              <a:rPr lang="fa-IR" sz="2400" dirty="0"/>
              <a:t>(ص56 و 57)</a:t>
            </a:r>
          </a:p>
          <a:p>
            <a:pPr lvl="1">
              <a:buNone/>
            </a:pPr>
            <a:r>
              <a:rPr lang="fa-IR" sz="2400" dirty="0">
                <a:solidFill>
                  <a:srgbClr val="C00000"/>
                </a:solidFill>
              </a:rPr>
              <a:t>ادامه</a:t>
            </a:r>
            <a:r>
              <a:rPr lang="fa-IR" sz="2400" dirty="0"/>
              <a:t> 1-21.</a:t>
            </a:r>
          </a:p>
          <a:p>
            <a:pPr lvl="1">
              <a:buNone/>
            </a:pPr>
            <a:r>
              <a:rPr lang="fa-IR" sz="2400" dirty="0"/>
              <a:t>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fa-IR" sz="1600" dirty="0"/>
          </a:p>
          <a:p>
            <a:pPr>
              <a:buNone/>
            </a:pPr>
            <a:endParaRPr lang="fa-IR" sz="1600" dirty="0"/>
          </a:p>
          <a:p>
            <a:pPr>
              <a:buNone/>
            </a:pPr>
            <a:r>
              <a:rPr lang="fa-IR" sz="2000" dirty="0"/>
              <a:t>نکته 1: </a:t>
            </a:r>
            <a:r>
              <a:rPr lang="fa-IR" sz="2000" dirty="0">
                <a:solidFill>
                  <a:srgbClr val="FF0000"/>
                </a:solidFill>
              </a:rPr>
              <a:t>فیشورسیلنت</a:t>
            </a:r>
            <a:r>
              <a:rPr lang="fa-IR" sz="2000" dirty="0"/>
              <a:t> شامل </a:t>
            </a:r>
            <a:r>
              <a:rPr lang="fa-IR" sz="2000" dirty="0">
                <a:solidFill>
                  <a:srgbClr val="FF0000"/>
                </a:solidFill>
              </a:rPr>
              <a:t>دندان های 6 و 7 دائمی </a:t>
            </a:r>
            <a:r>
              <a:rPr lang="fa-IR" sz="2000" dirty="0"/>
              <a:t>می باشد.</a:t>
            </a:r>
            <a:endParaRPr lang="en-US" sz="2000" dirty="0"/>
          </a:p>
          <a:p>
            <a:pPr>
              <a:buNone/>
            </a:pPr>
            <a:r>
              <a:rPr lang="fa-IR" sz="2000" dirty="0"/>
              <a:t>نکته 2: </a:t>
            </a:r>
            <a:r>
              <a:rPr lang="fa-IR" sz="2000" dirty="0">
                <a:solidFill>
                  <a:srgbClr val="FF0000"/>
                </a:solidFill>
              </a:rPr>
              <a:t>ترمیم</a:t>
            </a:r>
            <a:r>
              <a:rPr lang="fa-IR" sz="2000" dirty="0"/>
              <a:t> دندان ها شامل </a:t>
            </a:r>
            <a:r>
              <a:rPr lang="fa-IR" sz="2000" dirty="0">
                <a:solidFill>
                  <a:srgbClr val="FF0000"/>
                </a:solidFill>
              </a:rPr>
              <a:t>کلیه دندان های دائمی و شیری </a:t>
            </a:r>
            <a:r>
              <a:rPr lang="fa-IR" sz="2000" dirty="0"/>
              <a:t>می باشد.</a:t>
            </a:r>
            <a:endParaRPr lang="fa-I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526" t="32837" r="12281" b="17236"/>
          <a:stretch>
            <a:fillRect/>
          </a:stretch>
        </p:blipFill>
        <p:spPr bwMode="auto">
          <a:xfrm>
            <a:off x="685800" y="3124200"/>
            <a:ext cx="7543800" cy="27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fa-IR" sz="3300" dirty="0"/>
              <a:t>ماده 30: مکانیسم پرداخت تیم سلامت (ص45)</a:t>
            </a:r>
          </a:p>
          <a:p>
            <a:pPr lvl="1">
              <a:lnSpc>
                <a:spcPct val="170000"/>
              </a:lnSpc>
            </a:pPr>
            <a:r>
              <a:rPr lang="fa-IR" sz="3300" dirty="0">
                <a:solidFill>
                  <a:srgbClr val="C00000"/>
                </a:solidFill>
              </a:rPr>
              <a:t>21. مکانیسم پرداخت دریافتی دندانپزشک/بهداشتکار دهان و دندان </a:t>
            </a:r>
            <a:r>
              <a:rPr lang="fa-IR" sz="3300" dirty="0"/>
              <a:t>(ص56 و 57)</a:t>
            </a:r>
          </a:p>
          <a:p>
            <a:pPr lvl="1">
              <a:lnSpc>
                <a:spcPct val="170000"/>
              </a:lnSpc>
              <a:buNone/>
            </a:pPr>
            <a:r>
              <a:rPr lang="fa-IR" sz="3000" dirty="0"/>
              <a:t>2-21. </a:t>
            </a:r>
            <a:r>
              <a:rPr lang="fa-IR" sz="3000" dirty="0">
                <a:solidFill>
                  <a:srgbClr val="C00000"/>
                </a:solidFill>
              </a:rPr>
              <a:t>فرمول پرداخت </a:t>
            </a:r>
            <a:r>
              <a:rPr lang="fa-IR" sz="3000" dirty="0"/>
              <a:t>به دندانپزشک :</a:t>
            </a:r>
          </a:p>
          <a:p>
            <a:pPr>
              <a:lnSpc>
                <a:spcPct val="170000"/>
              </a:lnSpc>
              <a:buNone/>
            </a:pPr>
            <a:r>
              <a:rPr lang="fa-IR" sz="3400" dirty="0"/>
              <a:t>	ضریب محرومیت </a:t>
            </a:r>
            <a:r>
              <a:rPr lang="en-US" sz="3400" dirty="0">
                <a:solidFill>
                  <a:srgbClr val="FF0000"/>
                </a:solidFill>
              </a:rPr>
              <a:t>x</a:t>
            </a:r>
            <a:r>
              <a:rPr lang="fa-IR" sz="3400" dirty="0"/>
              <a:t> تعداد خدمات وزن دهی شده ثبت در سامانه </a:t>
            </a:r>
            <a:r>
              <a:rPr lang="en-US" sz="3400" dirty="0">
                <a:solidFill>
                  <a:srgbClr val="FF0000"/>
                </a:solidFill>
              </a:rPr>
              <a:t>x</a:t>
            </a:r>
            <a:r>
              <a:rPr lang="fa-IR" sz="3400" dirty="0"/>
              <a:t> ارزش ریالی خدمت </a:t>
            </a:r>
            <a:r>
              <a:rPr lang="en-US" sz="3400" dirty="0">
                <a:solidFill>
                  <a:srgbClr val="FF0000"/>
                </a:solidFill>
              </a:rPr>
              <a:t>x</a:t>
            </a:r>
            <a:r>
              <a:rPr lang="fa-IR" sz="3400" dirty="0"/>
              <a:t> ضریب عملکرد </a:t>
            </a:r>
            <a:r>
              <a:rPr lang="fa-IR" sz="3400" dirty="0">
                <a:solidFill>
                  <a:srgbClr val="FF0000"/>
                </a:solidFill>
              </a:rPr>
              <a:t>=</a:t>
            </a:r>
            <a:r>
              <a:rPr lang="fa-IR" sz="3400" dirty="0"/>
              <a:t> </a:t>
            </a:r>
            <a:r>
              <a:rPr lang="fa-IR" sz="3400" dirty="0">
                <a:solidFill>
                  <a:srgbClr val="C00000"/>
                </a:solidFill>
              </a:rPr>
              <a:t>پرداخت مبتنی بر عملکرد</a:t>
            </a:r>
          </a:p>
          <a:p>
            <a:pPr>
              <a:lnSpc>
                <a:spcPct val="170000"/>
              </a:lnSpc>
              <a:buNone/>
            </a:pPr>
            <a:r>
              <a:rPr lang="fa-IR" sz="2800" dirty="0"/>
              <a:t>	</a:t>
            </a:r>
            <a:endParaRPr lang="fa-I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77408"/>
          </a:xfrm>
        </p:spPr>
        <p:txBody>
          <a:bodyPr>
            <a:normAutofit fontScale="85000" lnSpcReduction="10000"/>
          </a:bodyPr>
          <a:lstStyle/>
          <a:p>
            <a:r>
              <a:rPr lang="fa-IR" dirty="0"/>
              <a:t>ماده 30: مکانیسم پرداخت تیم سلامت (ص45)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21. مکانیسم پرداخت دریافتی دندانپزشک/بهداشتکار دهان و دندان </a:t>
            </a:r>
            <a:r>
              <a:rPr lang="fa-IR" dirty="0"/>
              <a:t>(ص56 و 57)</a:t>
            </a:r>
          </a:p>
          <a:p>
            <a:pPr lvl="1">
              <a:buNone/>
            </a:pPr>
            <a:r>
              <a:rPr lang="fa-IR" dirty="0">
                <a:solidFill>
                  <a:srgbClr val="C00000"/>
                </a:solidFill>
              </a:rPr>
              <a:t>ادامه</a:t>
            </a:r>
            <a:r>
              <a:rPr lang="fa-IR" dirty="0"/>
              <a:t> 2-21. </a:t>
            </a:r>
          </a:p>
          <a:p>
            <a:pPr>
              <a:buNone/>
            </a:pPr>
            <a:r>
              <a:rPr lang="fa-IR" sz="2800" dirty="0"/>
              <a:t>	</a:t>
            </a:r>
            <a:r>
              <a:rPr lang="fa-IR" sz="2800" dirty="0">
                <a:solidFill>
                  <a:srgbClr val="C00000"/>
                </a:solidFill>
              </a:rPr>
              <a:t>الف.</a:t>
            </a:r>
            <a:r>
              <a:rPr lang="fa-IR" sz="2800" dirty="0"/>
              <a:t> </a:t>
            </a:r>
            <a:r>
              <a:rPr lang="fa-IR" sz="2800" dirty="0">
                <a:solidFill>
                  <a:srgbClr val="FF0000"/>
                </a:solidFill>
              </a:rPr>
              <a:t>ضریب محرومیت</a:t>
            </a:r>
            <a:r>
              <a:rPr lang="fa-IR" sz="2800" dirty="0"/>
              <a:t>: بر اساس میانگین ضریب محرومیت چهارگانه (دانشگاه/ دانشکده، شهرستان، بخش و مرکز) لحاظ می گردد.</a:t>
            </a:r>
          </a:p>
          <a:p>
            <a:pPr>
              <a:buNone/>
            </a:pPr>
            <a:r>
              <a:rPr lang="fa-IR" sz="2800" dirty="0"/>
              <a:t>	</a:t>
            </a:r>
            <a:r>
              <a:rPr lang="fa-IR" sz="2800" dirty="0">
                <a:solidFill>
                  <a:srgbClr val="C00000"/>
                </a:solidFill>
              </a:rPr>
              <a:t>ب. </a:t>
            </a:r>
            <a:r>
              <a:rPr lang="fa-IR" sz="2800" dirty="0"/>
              <a:t>یک </a:t>
            </a:r>
            <a:r>
              <a:rPr lang="fa-IR" sz="2800" dirty="0">
                <a:solidFill>
                  <a:srgbClr val="FF0000"/>
                </a:solidFill>
              </a:rPr>
              <a:t>روز کاری </a:t>
            </a:r>
            <a:r>
              <a:rPr lang="fa-IR" sz="2800" dirty="0"/>
              <a:t>کامل معادل </a:t>
            </a:r>
            <a:r>
              <a:rPr lang="fa-IR" sz="2800" dirty="0">
                <a:solidFill>
                  <a:srgbClr val="FF0000"/>
                </a:solidFill>
              </a:rPr>
              <a:t>6 ساعت </a:t>
            </a:r>
            <a:r>
              <a:rPr lang="fa-IR" sz="2800" dirty="0"/>
              <a:t>محاسبه گردیده است.</a:t>
            </a:r>
          </a:p>
          <a:p>
            <a:pPr>
              <a:buNone/>
            </a:pPr>
            <a:r>
              <a:rPr lang="fa-IR" sz="2800" dirty="0"/>
              <a:t>	</a:t>
            </a:r>
            <a:r>
              <a:rPr lang="fa-IR" sz="2800" dirty="0">
                <a:solidFill>
                  <a:srgbClr val="C00000"/>
                </a:solidFill>
              </a:rPr>
              <a:t>ج. </a:t>
            </a:r>
            <a:r>
              <a:rPr lang="fa-IR" sz="2800" dirty="0">
                <a:solidFill>
                  <a:srgbClr val="FF0000"/>
                </a:solidFill>
              </a:rPr>
              <a:t>ارزش ریالی </a:t>
            </a:r>
            <a:r>
              <a:rPr lang="fa-IR" sz="2800" dirty="0"/>
              <a:t>خدمت (ضریب </a:t>
            </a:r>
            <a:r>
              <a:rPr lang="en-US" sz="2800" dirty="0"/>
              <a:t>K</a:t>
            </a:r>
            <a:r>
              <a:rPr lang="fa-IR" sz="2800" dirty="0"/>
              <a:t>) در مکانیسم پرداخت دندانپزشک/ بهداشتکار دهان و دندان در طی اجرای دستورالعمل اجرایی نسخه جاری، برای </a:t>
            </a:r>
            <a:r>
              <a:rPr lang="fa-IR" sz="2800" dirty="0">
                <a:solidFill>
                  <a:srgbClr val="FF0000"/>
                </a:solidFill>
              </a:rPr>
              <a:t>دندانپزشک 16/000ریال</a:t>
            </a:r>
            <a:r>
              <a:rPr lang="fa-IR" sz="2800" dirty="0"/>
              <a:t> و برای </a:t>
            </a:r>
            <a:r>
              <a:rPr lang="fa-IR" sz="2800" dirty="0">
                <a:solidFill>
                  <a:srgbClr val="FF0000"/>
                </a:solidFill>
              </a:rPr>
              <a:t>بهداشتکار دهان و دندان 11/000ریال </a:t>
            </a:r>
            <a:r>
              <a:rPr lang="fa-IR" sz="2800" dirty="0"/>
              <a:t>لحاظ می گردد.</a:t>
            </a:r>
          </a:p>
          <a:p>
            <a:pPr>
              <a:buNone/>
            </a:pPr>
            <a:r>
              <a:rPr lang="fa-IR" sz="2800" dirty="0"/>
              <a:t>	د. مقدار </a:t>
            </a:r>
            <a:r>
              <a:rPr lang="fa-IR" sz="2800" dirty="0">
                <a:solidFill>
                  <a:srgbClr val="FF0000"/>
                </a:solidFill>
              </a:rPr>
              <a:t>پرداخت مبتنی بر عملکرد به مبلغ حکم کارگزینی اضافه </a:t>
            </a:r>
            <a:r>
              <a:rPr lang="fa-IR" sz="2800" dirty="0"/>
              <a:t>می گردد.</a:t>
            </a:r>
          </a:p>
          <a:p>
            <a:pPr>
              <a:buNone/>
            </a:pPr>
            <a:r>
              <a:rPr lang="fa-IR" sz="2800" dirty="0"/>
              <a:t>	</a:t>
            </a:r>
            <a:endParaRPr lang="fa-I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648200"/>
          </a:xfrm>
        </p:spPr>
        <p:txBody>
          <a:bodyPr>
            <a:normAutofit fontScale="92500"/>
          </a:bodyPr>
          <a:lstStyle/>
          <a:p>
            <a:r>
              <a:rPr lang="fa-IR" dirty="0"/>
              <a:t>ماده 30: مکانیسم پرداخت تیم سلامت (ص45)</a:t>
            </a:r>
          </a:p>
          <a:p>
            <a:pPr lvl="1">
              <a:buNone/>
            </a:pPr>
            <a:r>
              <a:rPr lang="fa-IR" dirty="0"/>
              <a:t>1. روش پرداخت</a:t>
            </a:r>
          </a:p>
          <a:p>
            <a:pPr>
              <a:buNone/>
            </a:pPr>
            <a:r>
              <a:rPr lang="fa-IR" sz="2800" dirty="0"/>
              <a:t>	</a:t>
            </a:r>
            <a:r>
              <a:rPr lang="fa-IR" sz="2800" dirty="0">
                <a:solidFill>
                  <a:srgbClr val="C00000"/>
                </a:solidFill>
              </a:rPr>
              <a:t>ب. پرداخت مبتنی بر عملکرد: (ص46)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پرداخت مبتنی بر عملکرد براساس مکانیسم پرداخت تدوین شده در همین دستور عمل به صورت </a:t>
            </a:r>
            <a:r>
              <a:rPr lang="fa-IR" sz="2800" dirty="0">
                <a:solidFill>
                  <a:srgbClr val="C00000"/>
                </a:solidFill>
              </a:rPr>
              <a:t>ماهانه با پیش فرض ضریب عملکرد 1 </a:t>
            </a:r>
            <a:r>
              <a:rPr lang="fa-IR" sz="2800" dirty="0"/>
              <a:t>(معادل </a:t>
            </a:r>
            <a:r>
              <a:rPr lang="fa-IR" sz="2800" dirty="0">
                <a:solidFill>
                  <a:srgbClr val="C00000"/>
                </a:solidFill>
              </a:rPr>
              <a:t>امتیاز عملکرد 90 درصد</a:t>
            </a:r>
            <a:r>
              <a:rPr lang="fa-IR" sz="2800" dirty="0"/>
              <a:t>) محاسبه، و </a:t>
            </a:r>
            <a:r>
              <a:rPr lang="fa-IR" sz="2800" dirty="0">
                <a:solidFill>
                  <a:srgbClr val="FF0000"/>
                </a:solidFill>
              </a:rPr>
              <a:t>80 % آن در پایان ماه </a:t>
            </a:r>
            <a:r>
              <a:rPr lang="fa-IR" sz="2800" dirty="0"/>
              <a:t>و </a:t>
            </a:r>
            <a:r>
              <a:rPr lang="fa-IR" sz="2800" dirty="0">
                <a:solidFill>
                  <a:srgbClr val="FF0000"/>
                </a:solidFill>
              </a:rPr>
              <a:t>20 % باقیمانده پس از اعمال ضریب عملکرد </a:t>
            </a:r>
            <a:r>
              <a:rPr lang="fa-IR" sz="2800" dirty="0"/>
              <a:t>حاصل از </a:t>
            </a:r>
            <a:r>
              <a:rPr lang="fa-IR" sz="2800" dirty="0">
                <a:solidFill>
                  <a:srgbClr val="FF0000"/>
                </a:solidFill>
              </a:rPr>
              <a:t>پایش فصلی </a:t>
            </a:r>
            <a:r>
              <a:rPr lang="fa-IR" sz="2800" dirty="0"/>
              <a:t>در کل مبلغ پرداخت مبتنی بر عملکرد محاسبه و به صورت </a:t>
            </a:r>
            <a:r>
              <a:rPr lang="fa-IR" sz="2800" dirty="0">
                <a:solidFill>
                  <a:srgbClr val="FF0000"/>
                </a:solidFill>
              </a:rPr>
              <a:t>سه ماهه پرداخت می گردد.</a:t>
            </a:r>
          </a:p>
          <a:p>
            <a:pPr>
              <a:buNone/>
            </a:pPr>
            <a:endParaRPr lang="fa-I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/>
          </a:bodyPr>
          <a:lstStyle/>
          <a:p>
            <a:r>
              <a:rPr lang="fa-IR" dirty="0"/>
              <a:t>ماده 30: مکانیسم پرداخت تیم سلامت (ص45)</a:t>
            </a:r>
          </a:p>
          <a:p>
            <a:pPr>
              <a:buNone/>
            </a:pPr>
            <a:r>
              <a:rPr lang="fa-IR" sz="3000" dirty="0"/>
              <a:t>	6. عملکرد </a:t>
            </a:r>
            <a:r>
              <a:rPr lang="fa-IR" sz="3000" dirty="0">
                <a:sym typeface="Wingdings" pitchFamily="2" charset="2"/>
              </a:rPr>
              <a:t>(ص48)</a:t>
            </a:r>
            <a:endParaRPr lang="fa-IR" sz="3000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>
                <a:solidFill>
                  <a:srgbClr val="C00000"/>
                </a:solidFill>
              </a:rPr>
              <a:t>ضریب عملکرد </a:t>
            </a:r>
            <a:r>
              <a:rPr lang="fa-IR" dirty="0"/>
              <a:t>اعضای تیم سلامت </a:t>
            </a:r>
            <a:r>
              <a:rPr lang="fa-IR" dirty="0">
                <a:solidFill>
                  <a:srgbClr val="C00000"/>
                </a:solidFill>
              </a:rPr>
              <a:t>بر اساس پایش عملکرد فصلی طبق چک لیست ابلاغی </a:t>
            </a:r>
            <a:r>
              <a:rPr lang="fa-IR" dirty="0"/>
              <a:t>مرکز مدیریت شبکه وزارت تعیین می گردد.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>
                <a:solidFill>
                  <a:srgbClr val="C00000"/>
                </a:solidFill>
              </a:rPr>
              <a:t>نحوه محاسبه </a:t>
            </a:r>
            <a:r>
              <a:rPr lang="fa-IR" dirty="0"/>
              <a:t>ضریب عملکرد برابر است با </a:t>
            </a:r>
            <a:r>
              <a:rPr lang="fa-IR" dirty="0">
                <a:solidFill>
                  <a:srgbClr val="FF0000"/>
                </a:solidFill>
              </a:rPr>
              <a:t>امتیاز کسب شده تقسیم بر مجموع امتیازات ضرب در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800600"/>
          </a:xfrm>
        </p:spPr>
        <p:txBody>
          <a:bodyPr>
            <a:normAutofit fontScale="92500" lnSpcReduction="20000"/>
          </a:bodyPr>
          <a:lstStyle/>
          <a:p>
            <a:r>
              <a:rPr lang="fa-IR" dirty="0"/>
              <a:t>ماده 30: مکانیسم پرداخت تیم سلامت (ص45)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21. مکانیسم پرداخت دریافتی دندانپزشک/بهداشتکار دهان و دندان </a:t>
            </a:r>
            <a:r>
              <a:rPr lang="fa-IR" dirty="0"/>
              <a:t>(ص56 و 57)</a:t>
            </a:r>
          </a:p>
          <a:p>
            <a:pPr lvl="1">
              <a:buNone/>
            </a:pPr>
            <a:r>
              <a:rPr lang="fa-IR" dirty="0"/>
              <a:t>	3-21. 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>
                <a:solidFill>
                  <a:srgbClr val="FF0000"/>
                </a:solidFill>
              </a:rPr>
              <a:t>	حداقل تعداد خدمات </a:t>
            </a:r>
            <a:r>
              <a:rPr lang="fa-IR" dirty="0"/>
              <a:t>ارائه و ثبت شده در سامانه، </a:t>
            </a:r>
            <a:r>
              <a:rPr lang="fa-IR" dirty="0">
                <a:solidFill>
                  <a:srgbClr val="FF0000"/>
                </a:solidFill>
              </a:rPr>
              <a:t>240 خدمت در روز </a:t>
            </a:r>
            <a:r>
              <a:rPr lang="fa-IR" dirty="0"/>
              <a:t>است. 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/>
              <a:t>	انجام </a:t>
            </a:r>
            <a:r>
              <a:rPr lang="fa-IR" dirty="0">
                <a:solidFill>
                  <a:srgbClr val="FF0000"/>
                </a:solidFill>
              </a:rPr>
              <a:t>خدمات مازاد بر 240 خدمت </a:t>
            </a:r>
            <a:r>
              <a:rPr lang="fa-IR" dirty="0"/>
              <a:t>وزن دهی شده در روز، با هماهنگی مرکز بهداشت شهرستان </a:t>
            </a:r>
            <a:r>
              <a:rPr lang="fa-IR" dirty="0">
                <a:solidFill>
                  <a:srgbClr val="FF0000"/>
                </a:solidFill>
              </a:rPr>
              <a:t>تا سقف روزانه 320 خدمت </a:t>
            </a:r>
            <a:r>
              <a:rPr lang="fa-IR" dirty="0"/>
              <a:t>وزن دهی شده، قابل قبول است. 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/>
              <a:t>	در صورت </a:t>
            </a:r>
            <a:r>
              <a:rPr lang="fa-IR" dirty="0">
                <a:solidFill>
                  <a:srgbClr val="FF0000"/>
                </a:solidFill>
              </a:rPr>
              <a:t>بار مراجعه بالای مرکز</a:t>
            </a:r>
            <a:r>
              <a:rPr lang="fa-IR" dirty="0"/>
              <a:t>، امکان </a:t>
            </a:r>
            <a:r>
              <a:rPr lang="fa-IR" dirty="0">
                <a:solidFill>
                  <a:srgbClr val="FF0000"/>
                </a:solidFill>
              </a:rPr>
              <a:t>افزایش ساعت کاری </a:t>
            </a:r>
            <a:r>
              <a:rPr lang="fa-IR" dirty="0"/>
              <a:t>به مدت </a:t>
            </a:r>
            <a:r>
              <a:rPr lang="fa-IR" dirty="0">
                <a:solidFill>
                  <a:srgbClr val="FF0000"/>
                </a:solidFill>
              </a:rPr>
              <a:t>دو ساعت </a:t>
            </a:r>
            <a:r>
              <a:rPr lang="fa-IR" dirty="0"/>
              <a:t>و </a:t>
            </a:r>
            <a:r>
              <a:rPr lang="fa-IR" dirty="0">
                <a:solidFill>
                  <a:srgbClr val="FF0000"/>
                </a:solidFill>
              </a:rPr>
              <a:t>سقف خدمت تا 420 خدمت </a:t>
            </a:r>
            <a:r>
              <a:rPr lang="fa-IR" dirty="0"/>
              <a:t>وزن دهی شده قابل قبول است.</a:t>
            </a:r>
          </a:p>
          <a:p>
            <a:pPr>
              <a:buNone/>
            </a:pPr>
            <a:r>
              <a:rPr lang="fa-IR" sz="2800" dirty="0"/>
              <a:t>		</a:t>
            </a:r>
            <a:endParaRPr lang="fa-I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fa-IR" sz="3500" dirty="0"/>
              <a:t>ماده 1 : تعاریف (ص3)</a:t>
            </a:r>
          </a:p>
          <a:p>
            <a:pPr lvl="1"/>
            <a:r>
              <a:rPr lang="fa-IR" sz="3200" dirty="0"/>
              <a:t>9. تیم سلامت: (ص4)</a:t>
            </a:r>
          </a:p>
          <a:p>
            <a:pPr>
              <a:buNone/>
            </a:pPr>
            <a:r>
              <a:rPr lang="fa-IR" dirty="0"/>
              <a:t>	</a:t>
            </a:r>
            <a:r>
              <a:rPr lang="fa-IR" sz="2800" dirty="0"/>
              <a:t>گروهی از صاحبان دانش و مهارت در حوزه خدمات بهداشتی درمانی شامل: پزشک، </a:t>
            </a:r>
            <a:r>
              <a:rPr lang="fa-IR" sz="2800" dirty="0">
                <a:solidFill>
                  <a:srgbClr val="C00000"/>
                </a:solidFill>
              </a:rPr>
              <a:t>دندانپزشک</a:t>
            </a:r>
            <a:r>
              <a:rPr lang="fa-IR" sz="2800" dirty="0"/>
              <a:t>، کاردان یا کارشناسان مامایی، پرستار، بهیار، بهداشت خانواده، مبارزه با بیماریها، بهداشت محیط و حرفه ای، علوم آزمایشگاهی، رادیولوژی، کارشناس سلامت روان، کارشناس تغذیه، </a:t>
            </a:r>
            <a:r>
              <a:rPr lang="fa-IR" sz="2800" dirty="0">
                <a:solidFill>
                  <a:srgbClr val="C00000"/>
                </a:solidFill>
              </a:rPr>
              <a:t>بهداشتکار دهان و دندان </a:t>
            </a:r>
            <a:r>
              <a:rPr lang="fa-IR" sz="2800" dirty="0"/>
              <a:t>و بهورز و سایر نیروهای مورد نیاز که با مدیریت پزشک خانواده، بسته ی خدمات سطح اول را در اختیار جامعه تعریف شده قرار می دهند.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648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30: مکانیسم پرداخت تیم سلامت (ص45)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21. مکانیسم پرداخت دریافتی دندانپزشک/بهداشتکار دهان و دندان </a:t>
            </a:r>
            <a:r>
              <a:rPr lang="fa-IR" dirty="0"/>
              <a:t>(ص56 و 57)</a:t>
            </a:r>
          </a:p>
          <a:p>
            <a:pPr lvl="1">
              <a:lnSpc>
                <a:spcPct val="150000"/>
              </a:lnSpc>
              <a:buNone/>
            </a:pPr>
            <a:r>
              <a:rPr lang="fa-IR" sz="3000" dirty="0"/>
              <a:t>	4-21. در صورت میزان خدمت ارائه شده </a:t>
            </a:r>
            <a:r>
              <a:rPr lang="fa-IR" sz="3000" dirty="0">
                <a:solidFill>
                  <a:srgbClr val="FF0000"/>
                </a:solidFill>
              </a:rPr>
              <a:t>کمتر از 200 خدمت </a:t>
            </a:r>
            <a:r>
              <a:rPr lang="fa-IR" sz="3000" dirty="0"/>
              <a:t>در روز به مدت </a:t>
            </a:r>
            <a:r>
              <a:rPr lang="fa-IR" sz="3000" dirty="0">
                <a:solidFill>
                  <a:srgbClr val="FF0000"/>
                </a:solidFill>
              </a:rPr>
              <a:t>دو ماه متوالی پرداخت</a:t>
            </a:r>
            <a:r>
              <a:rPr lang="fa-IR" sz="3000" dirty="0"/>
              <a:t> مبتنی بر عملکرد </a:t>
            </a:r>
            <a:r>
              <a:rPr lang="fa-IR" sz="3000" dirty="0">
                <a:solidFill>
                  <a:srgbClr val="FF0000"/>
                </a:solidFill>
              </a:rPr>
              <a:t>تعلق نمی گیرد.</a:t>
            </a:r>
            <a:r>
              <a:rPr lang="fa-IR" sz="3000" dirty="0"/>
              <a:t> در صورت تکرار این مقدار در </a:t>
            </a:r>
            <a:r>
              <a:rPr lang="fa-IR" sz="3000" dirty="0">
                <a:solidFill>
                  <a:srgbClr val="FF0000"/>
                </a:solidFill>
              </a:rPr>
              <a:t>سه ماه متوالی </a:t>
            </a:r>
            <a:r>
              <a:rPr lang="fa-IR" sz="3000" dirty="0">
                <a:solidFill>
                  <a:srgbClr val="C00000"/>
                </a:solidFill>
              </a:rPr>
              <a:t>لغو قرارداد </a:t>
            </a:r>
            <a:r>
              <a:rPr lang="fa-IR" sz="3000" dirty="0"/>
              <a:t>صورت می گیرد.</a:t>
            </a:r>
          </a:p>
          <a:p>
            <a:pPr>
              <a:lnSpc>
                <a:spcPct val="150000"/>
              </a:lnSpc>
              <a:buNone/>
            </a:pPr>
            <a:r>
              <a:rPr lang="fa-IR" sz="2800" dirty="0"/>
              <a:t>		</a:t>
            </a:r>
            <a:endParaRPr lang="fa-I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876800"/>
          </a:xfrm>
        </p:spPr>
        <p:txBody>
          <a:bodyPr>
            <a:normAutofit fontScale="92500" lnSpcReduction="20000"/>
          </a:bodyPr>
          <a:lstStyle/>
          <a:p>
            <a:r>
              <a:rPr lang="fa-IR" dirty="0"/>
              <a:t>ماده 30: مکانیسم پرداخت تیم سلامت (ص45)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21. مکانیسم پرداخت دریافتی دندانپزشک/بهداشتکار دهان و دندان </a:t>
            </a:r>
            <a:r>
              <a:rPr lang="fa-IR" dirty="0"/>
              <a:t>(ص 56، 57 و 58)</a:t>
            </a:r>
          </a:p>
          <a:p>
            <a:pPr lvl="1">
              <a:buNone/>
            </a:pPr>
            <a:r>
              <a:rPr lang="fa-IR" dirty="0"/>
              <a:t>5-21. </a:t>
            </a:r>
            <a:r>
              <a:rPr lang="fa-IR" dirty="0">
                <a:solidFill>
                  <a:srgbClr val="C00000"/>
                </a:solidFill>
              </a:rPr>
              <a:t>در خصوص خدمات </a:t>
            </a:r>
            <a:r>
              <a:rPr lang="fa-IR" dirty="0"/>
              <a:t>ارائه شده به </a:t>
            </a:r>
            <a:r>
              <a:rPr lang="fa-IR" dirty="0">
                <a:solidFill>
                  <a:srgbClr val="C00000"/>
                </a:solidFill>
              </a:rPr>
              <a:t>موارد زیر توجه </a:t>
            </a:r>
            <a:r>
              <a:rPr lang="fa-IR" dirty="0"/>
              <a:t>شود: (ص58)</a:t>
            </a:r>
          </a:p>
          <a:p>
            <a:pPr lvl="1">
              <a:buNone/>
            </a:pPr>
            <a:r>
              <a:rPr lang="fa-IR" dirty="0">
                <a:solidFill>
                  <a:srgbClr val="C00000"/>
                </a:solidFill>
              </a:rPr>
              <a:t>الف. </a:t>
            </a:r>
            <a:r>
              <a:rPr lang="fa-IR" dirty="0"/>
              <a:t>فعالیت </a:t>
            </a:r>
            <a:r>
              <a:rPr lang="fa-IR" dirty="0">
                <a:solidFill>
                  <a:srgbClr val="FF0000"/>
                </a:solidFill>
              </a:rPr>
              <a:t>آموزشی</a:t>
            </a:r>
            <a:r>
              <a:rPr lang="fa-IR" dirty="0"/>
              <a:t> و </a:t>
            </a:r>
            <a:r>
              <a:rPr lang="fa-IR" dirty="0">
                <a:solidFill>
                  <a:srgbClr val="FF0000"/>
                </a:solidFill>
              </a:rPr>
              <a:t>معاینه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در وزن دهی خدمات </a:t>
            </a:r>
            <a:r>
              <a:rPr lang="fa-IR" dirty="0"/>
              <a:t>مذکور </a:t>
            </a:r>
            <a:r>
              <a:rPr lang="fa-IR" dirty="0">
                <a:solidFill>
                  <a:srgbClr val="FF0000"/>
                </a:solidFill>
              </a:rPr>
              <a:t>در نظر گرفته شده</a:t>
            </a:r>
            <a:r>
              <a:rPr lang="fa-IR" dirty="0"/>
              <a:t> است.</a:t>
            </a:r>
          </a:p>
          <a:p>
            <a:pPr>
              <a:buNone/>
            </a:pPr>
            <a:r>
              <a:rPr lang="fa-IR" dirty="0"/>
              <a:t>	</a:t>
            </a:r>
            <a:r>
              <a:rPr lang="fa-IR" sz="2800" dirty="0">
                <a:solidFill>
                  <a:srgbClr val="C00000"/>
                </a:solidFill>
              </a:rPr>
              <a:t>ب. امتیاز دهگردشی </a:t>
            </a:r>
            <a:r>
              <a:rPr lang="fa-IR" sz="2800" dirty="0">
                <a:solidFill>
                  <a:srgbClr val="FF0000"/>
                </a:solidFill>
              </a:rPr>
              <a:t>یک بار در ماه </a:t>
            </a:r>
            <a:r>
              <a:rPr lang="fa-IR" sz="2800" dirty="0"/>
              <a:t>به میزان </a:t>
            </a:r>
            <a:r>
              <a:rPr lang="fa-IR" sz="2800" dirty="0">
                <a:solidFill>
                  <a:srgbClr val="FF0000"/>
                </a:solidFill>
              </a:rPr>
              <a:t>امتیاز کامل یک روز </a:t>
            </a:r>
            <a:r>
              <a:rPr lang="fa-IR" sz="2800" dirty="0"/>
              <a:t>می باشد. در طی دهگردشی </a:t>
            </a:r>
            <a:r>
              <a:rPr lang="fa-IR" sz="2800" dirty="0">
                <a:solidFill>
                  <a:srgbClr val="FF0000"/>
                </a:solidFill>
              </a:rPr>
              <a:t>پایش</a:t>
            </a:r>
            <a:r>
              <a:rPr lang="fa-IR" sz="2800" dirty="0"/>
              <a:t> عملکرد بهورز و مراقب سلامت، </a:t>
            </a:r>
            <a:r>
              <a:rPr lang="fa-IR" sz="2800" dirty="0">
                <a:solidFill>
                  <a:srgbClr val="FF0000"/>
                </a:solidFill>
              </a:rPr>
              <a:t>معاینه</a:t>
            </a:r>
            <a:r>
              <a:rPr lang="fa-IR" sz="2800" dirty="0"/>
              <a:t> دهان و دندان </a:t>
            </a:r>
            <a:r>
              <a:rPr lang="fa-IR" sz="2800" dirty="0">
                <a:solidFill>
                  <a:srgbClr val="FF0000"/>
                </a:solidFill>
              </a:rPr>
              <a:t>مادر باردار و شیرده </a:t>
            </a:r>
            <a:r>
              <a:rPr lang="fa-IR" sz="2800" dirty="0"/>
              <a:t>و </a:t>
            </a:r>
            <a:r>
              <a:rPr lang="fa-IR" sz="2800" dirty="0">
                <a:solidFill>
                  <a:srgbClr val="FF0000"/>
                </a:solidFill>
              </a:rPr>
              <a:t>کودك زیر دو سال </a:t>
            </a:r>
            <a:r>
              <a:rPr lang="fa-IR" sz="2800" dirty="0"/>
              <a:t>و در صورت امکان </a:t>
            </a:r>
            <a:r>
              <a:rPr lang="fa-IR" sz="2800" dirty="0">
                <a:solidFill>
                  <a:srgbClr val="FF0000"/>
                </a:solidFill>
              </a:rPr>
              <a:t>آموزش گروهی و بازدید از مدرسه </a:t>
            </a:r>
            <a:r>
              <a:rPr lang="fa-IR" sz="2800" dirty="0"/>
              <a:t>باید انجام گیرد.</a:t>
            </a:r>
          </a:p>
          <a:p>
            <a:pPr>
              <a:buNone/>
            </a:pPr>
            <a:r>
              <a:rPr lang="fa-IR" sz="2800" dirty="0"/>
              <a:t>	</a:t>
            </a:r>
            <a:r>
              <a:rPr lang="fa-IR" sz="2800" dirty="0">
                <a:solidFill>
                  <a:srgbClr val="C00000"/>
                </a:solidFill>
              </a:rPr>
              <a:t>ج. </a:t>
            </a:r>
            <a:r>
              <a:rPr lang="fa-IR" sz="2800" dirty="0">
                <a:solidFill>
                  <a:srgbClr val="FF0000"/>
                </a:solidFill>
              </a:rPr>
              <a:t>اولویت</a:t>
            </a:r>
            <a:r>
              <a:rPr lang="fa-IR" sz="2800" dirty="0"/>
              <a:t> ارائه خدمات، با </a:t>
            </a:r>
            <a:r>
              <a:rPr lang="fa-IR" sz="2800" dirty="0">
                <a:solidFill>
                  <a:srgbClr val="FF0000"/>
                </a:solidFill>
              </a:rPr>
              <a:t>خدمات پیشگیری </a:t>
            </a:r>
            <a:r>
              <a:rPr lang="fa-IR" sz="2800" dirty="0"/>
              <a:t>نظیر </a:t>
            </a:r>
            <a:r>
              <a:rPr lang="fa-IR" sz="2800" dirty="0">
                <a:solidFill>
                  <a:srgbClr val="FF0000"/>
                </a:solidFill>
              </a:rPr>
              <a:t>جرمگیری</a:t>
            </a:r>
            <a:r>
              <a:rPr lang="fa-IR" sz="2800" dirty="0"/>
              <a:t>، </a:t>
            </a:r>
            <a:r>
              <a:rPr lang="fa-IR" sz="2800" dirty="0">
                <a:solidFill>
                  <a:srgbClr val="FF0000"/>
                </a:solidFill>
              </a:rPr>
              <a:t>فیشورسیلنت</a:t>
            </a:r>
            <a:r>
              <a:rPr lang="fa-IR" sz="2800" dirty="0"/>
              <a:t>، </a:t>
            </a:r>
            <a:r>
              <a:rPr lang="fa-IR" sz="2800" dirty="0">
                <a:solidFill>
                  <a:srgbClr val="FF0000"/>
                </a:solidFill>
              </a:rPr>
              <a:t>فلورایدتراپی</a:t>
            </a:r>
            <a:r>
              <a:rPr lang="fa-IR" sz="2800" dirty="0"/>
              <a:t> و خدمات </a:t>
            </a:r>
            <a:r>
              <a:rPr lang="fa-IR" sz="2800" dirty="0">
                <a:solidFill>
                  <a:srgbClr val="FF0000"/>
                </a:solidFill>
              </a:rPr>
              <a:t>ترمیمی</a:t>
            </a:r>
            <a:r>
              <a:rPr lang="fa-IR" sz="2800" dirty="0"/>
              <a:t> می باشد.</a:t>
            </a:r>
          </a:p>
          <a:p>
            <a:pPr>
              <a:buNone/>
            </a:pPr>
            <a:r>
              <a:rPr lang="fa-IR" sz="2800" dirty="0"/>
              <a:t>		</a:t>
            </a:r>
            <a:endParaRPr lang="fa-I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953000"/>
          </a:xfrm>
        </p:spPr>
        <p:txBody>
          <a:bodyPr>
            <a:normAutofit fontScale="92500" lnSpcReduction="20000"/>
          </a:bodyPr>
          <a:lstStyle/>
          <a:p>
            <a:r>
              <a:rPr lang="fa-IR" dirty="0"/>
              <a:t>ماده 30: مکانیسم پرداخت تیم سلامت (ص45)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21. مکانیسم پرداخت دریافتی دندانپزشک/بهداشتکار دهان و دندان </a:t>
            </a:r>
            <a:r>
              <a:rPr lang="fa-IR" dirty="0"/>
              <a:t>(ص 56، 57 و 58)</a:t>
            </a:r>
          </a:p>
          <a:p>
            <a:pPr lvl="1">
              <a:buNone/>
            </a:pPr>
            <a:r>
              <a:rPr lang="fa-IR" dirty="0">
                <a:solidFill>
                  <a:srgbClr val="C00000"/>
                </a:solidFill>
              </a:rPr>
              <a:t>ادامه</a:t>
            </a:r>
            <a:r>
              <a:rPr lang="fa-IR" dirty="0"/>
              <a:t> 5-21. در خصوص خدمات ارائه شده به موارد زیر توجه شود: (ص58)</a:t>
            </a:r>
          </a:p>
          <a:p>
            <a:pPr lvl="1">
              <a:buNone/>
            </a:pPr>
            <a:r>
              <a:rPr lang="fa-IR" dirty="0"/>
              <a:t>	</a:t>
            </a:r>
            <a:r>
              <a:rPr lang="fa-IR" dirty="0">
                <a:solidFill>
                  <a:srgbClr val="C00000"/>
                </a:solidFill>
              </a:rPr>
              <a:t>د. </a:t>
            </a:r>
            <a:r>
              <a:rPr lang="fa-IR" dirty="0"/>
              <a:t>خدمت </a:t>
            </a:r>
            <a:r>
              <a:rPr lang="fa-IR" dirty="0">
                <a:solidFill>
                  <a:srgbClr val="C00000"/>
                </a:solidFill>
              </a:rPr>
              <a:t>ترمیم</a:t>
            </a:r>
            <a:r>
              <a:rPr lang="fa-IR" dirty="0"/>
              <a:t> برای </a:t>
            </a:r>
            <a:r>
              <a:rPr lang="fa-IR" dirty="0">
                <a:solidFill>
                  <a:srgbClr val="C00000"/>
                </a:solidFill>
              </a:rPr>
              <a:t>هر دندان</a:t>
            </a:r>
            <a:r>
              <a:rPr lang="fa-IR" dirty="0"/>
              <a:t>، در طی </a:t>
            </a:r>
            <a:r>
              <a:rPr lang="fa-IR" dirty="0">
                <a:solidFill>
                  <a:srgbClr val="C00000"/>
                </a:solidFill>
              </a:rPr>
              <a:t>یک سال</a:t>
            </a:r>
            <a:r>
              <a:rPr lang="fa-IR" dirty="0"/>
              <a:t>، فقط </a:t>
            </a:r>
            <a:r>
              <a:rPr lang="fa-IR" dirty="0">
                <a:solidFill>
                  <a:srgbClr val="C00000"/>
                </a:solidFill>
              </a:rPr>
              <a:t>یک بار </a:t>
            </a:r>
            <a:r>
              <a:rPr lang="fa-IR" dirty="0"/>
              <a:t>قابل ثبت می باشد.</a:t>
            </a:r>
          </a:p>
          <a:p>
            <a:pPr lvl="1">
              <a:buNone/>
            </a:pPr>
            <a:r>
              <a:rPr lang="fa-IR" dirty="0"/>
              <a:t>	</a:t>
            </a:r>
            <a:r>
              <a:rPr lang="fa-IR" dirty="0">
                <a:solidFill>
                  <a:srgbClr val="C00000"/>
                </a:solidFill>
              </a:rPr>
              <a:t>ه. </a:t>
            </a:r>
            <a:r>
              <a:rPr lang="fa-IR" dirty="0"/>
              <a:t>تعداد خدمت </a:t>
            </a:r>
            <a:r>
              <a:rPr lang="fa-IR" dirty="0">
                <a:solidFill>
                  <a:srgbClr val="C00000"/>
                </a:solidFill>
              </a:rPr>
              <a:t>ترمیم</a:t>
            </a:r>
            <a:r>
              <a:rPr lang="fa-IR" dirty="0"/>
              <a:t> برای </a:t>
            </a:r>
            <a:r>
              <a:rPr lang="fa-IR" dirty="0">
                <a:solidFill>
                  <a:srgbClr val="FF0000"/>
                </a:solidFill>
              </a:rPr>
              <a:t>یک فرد در روز </a:t>
            </a:r>
            <a:r>
              <a:rPr lang="fa-IR" dirty="0"/>
              <a:t>بیشتر از </a:t>
            </a:r>
            <a:r>
              <a:rPr lang="fa-IR" dirty="0">
                <a:solidFill>
                  <a:srgbClr val="FF0000"/>
                </a:solidFill>
              </a:rPr>
              <a:t>دو عدد </a:t>
            </a:r>
            <a:r>
              <a:rPr lang="fa-IR" dirty="0"/>
              <a:t>قابل ارائه و ثبت نمی باشد.</a:t>
            </a:r>
          </a:p>
          <a:p>
            <a:pPr lvl="1">
              <a:buNone/>
            </a:pPr>
            <a:r>
              <a:rPr lang="fa-IR" dirty="0"/>
              <a:t>	</a:t>
            </a:r>
            <a:r>
              <a:rPr lang="fa-IR" dirty="0">
                <a:solidFill>
                  <a:srgbClr val="C00000"/>
                </a:solidFill>
              </a:rPr>
              <a:t>و. </a:t>
            </a:r>
            <a:r>
              <a:rPr lang="fa-IR" dirty="0"/>
              <a:t>خدمت </a:t>
            </a:r>
            <a:r>
              <a:rPr lang="fa-IR" dirty="0">
                <a:solidFill>
                  <a:srgbClr val="FF0000"/>
                </a:solidFill>
              </a:rPr>
              <a:t>پالپوتومی و درمان پالپ زنده </a:t>
            </a:r>
            <a:r>
              <a:rPr lang="fa-IR" dirty="0"/>
              <a:t>برای </a:t>
            </a:r>
            <a:r>
              <a:rPr lang="fa-IR" dirty="0">
                <a:solidFill>
                  <a:srgbClr val="FF0000"/>
                </a:solidFill>
              </a:rPr>
              <a:t>هر دندان</a:t>
            </a:r>
            <a:r>
              <a:rPr lang="fa-IR" dirty="0"/>
              <a:t>، فقط </a:t>
            </a:r>
            <a:r>
              <a:rPr lang="fa-IR" dirty="0">
                <a:solidFill>
                  <a:srgbClr val="FF0000"/>
                </a:solidFill>
              </a:rPr>
              <a:t>یک بار </a:t>
            </a:r>
            <a:r>
              <a:rPr lang="fa-IR" dirty="0"/>
              <a:t>قابلیت ثبت دارد.</a:t>
            </a:r>
          </a:p>
          <a:p>
            <a:pPr lvl="1">
              <a:buNone/>
            </a:pPr>
            <a:r>
              <a:rPr lang="fa-IR" dirty="0"/>
              <a:t>	</a:t>
            </a:r>
            <a:r>
              <a:rPr lang="fa-IR" dirty="0">
                <a:solidFill>
                  <a:srgbClr val="C00000"/>
                </a:solidFill>
              </a:rPr>
              <a:t>ز. </a:t>
            </a:r>
            <a:r>
              <a:rPr lang="fa-IR" dirty="0"/>
              <a:t>خدمت </a:t>
            </a:r>
            <a:r>
              <a:rPr lang="fa-IR" dirty="0">
                <a:solidFill>
                  <a:srgbClr val="FF0000"/>
                </a:solidFill>
              </a:rPr>
              <a:t>جرمگیری</a:t>
            </a:r>
            <a:r>
              <a:rPr lang="fa-IR" dirty="0"/>
              <a:t> برای </a:t>
            </a:r>
            <a:r>
              <a:rPr lang="fa-IR" dirty="0">
                <a:solidFill>
                  <a:srgbClr val="FF0000"/>
                </a:solidFill>
              </a:rPr>
              <a:t>هر فرد یک بار در سال </a:t>
            </a:r>
            <a:r>
              <a:rPr lang="fa-IR" dirty="0"/>
              <a:t>قابل ثبت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5045075"/>
          </a:xfrm>
        </p:spPr>
        <p:txBody>
          <a:bodyPr>
            <a:normAutofit fontScale="85000" lnSpcReduction="20000"/>
          </a:bodyPr>
          <a:lstStyle/>
          <a:p>
            <a:r>
              <a:rPr lang="fa-IR" dirty="0"/>
              <a:t>ماده 30: مکانیسم پرداخت تیم سلامت (ص45)</a:t>
            </a:r>
          </a:p>
          <a:p>
            <a:pPr lvl="1"/>
            <a:r>
              <a:rPr lang="fa-IR" sz="3000" dirty="0">
                <a:solidFill>
                  <a:srgbClr val="C00000"/>
                </a:solidFill>
              </a:rPr>
              <a:t>21. مکانیسم پرداخت دریافتی دندانپزشک/بهداشتکار دهان و دندان </a:t>
            </a:r>
            <a:r>
              <a:rPr lang="fa-IR" dirty="0"/>
              <a:t>(ص 56، 57 و 58)</a:t>
            </a:r>
          </a:p>
          <a:p>
            <a:pPr lvl="1">
              <a:buNone/>
            </a:pPr>
            <a:r>
              <a:rPr lang="fa-IR" dirty="0">
                <a:solidFill>
                  <a:srgbClr val="C00000"/>
                </a:solidFill>
              </a:rPr>
              <a:t>ادامه</a:t>
            </a:r>
            <a:r>
              <a:rPr lang="fa-IR" dirty="0"/>
              <a:t> 5-21. در خصوص خدمات ارائه شده به موارد زیر توجه شود: (ص58)</a:t>
            </a:r>
          </a:p>
          <a:p>
            <a:pPr>
              <a:buNone/>
            </a:pPr>
            <a:r>
              <a:rPr lang="fa-IR" dirty="0"/>
              <a:t>	</a:t>
            </a:r>
            <a:r>
              <a:rPr lang="fa-IR" dirty="0">
                <a:solidFill>
                  <a:srgbClr val="C00000"/>
                </a:solidFill>
              </a:rPr>
              <a:t>ح. </a:t>
            </a:r>
            <a:r>
              <a:rPr lang="fa-IR" dirty="0"/>
              <a:t>خدمت </a:t>
            </a:r>
            <a:r>
              <a:rPr lang="fa-IR" dirty="0">
                <a:solidFill>
                  <a:srgbClr val="FF0000"/>
                </a:solidFill>
              </a:rPr>
              <a:t>فیشورسیلنت</a:t>
            </a:r>
            <a:r>
              <a:rPr lang="fa-IR" dirty="0"/>
              <a:t> برای دندان های </a:t>
            </a:r>
            <a:r>
              <a:rPr lang="fa-IR" dirty="0">
                <a:solidFill>
                  <a:srgbClr val="FF0000"/>
                </a:solidFill>
              </a:rPr>
              <a:t>6 و 7</a:t>
            </a:r>
            <a:r>
              <a:rPr lang="fa-IR" dirty="0"/>
              <a:t> دائمی و </a:t>
            </a:r>
            <a:r>
              <a:rPr lang="fa-IR" dirty="0">
                <a:solidFill>
                  <a:srgbClr val="FF0000"/>
                </a:solidFill>
              </a:rPr>
              <a:t>فقط یکبار </a:t>
            </a:r>
            <a:r>
              <a:rPr lang="fa-IR" dirty="0"/>
              <a:t>قابل ثبت است.</a:t>
            </a:r>
          </a:p>
          <a:p>
            <a:pPr>
              <a:buNone/>
            </a:pPr>
            <a:r>
              <a:rPr lang="fa-IR" dirty="0"/>
              <a:t>	</a:t>
            </a:r>
            <a:r>
              <a:rPr lang="fa-IR" dirty="0">
                <a:solidFill>
                  <a:srgbClr val="C00000"/>
                </a:solidFill>
              </a:rPr>
              <a:t>ط. </a:t>
            </a:r>
            <a:r>
              <a:rPr lang="fa-IR" dirty="0"/>
              <a:t>خدمت </a:t>
            </a:r>
            <a:r>
              <a:rPr lang="fa-IR" dirty="0">
                <a:solidFill>
                  <a:srgbClr val="FF0000"/>
                </a:solidFill>
              </a:rPr>
              <a:t>فیشورسیلنت</a:t>
            </a:r>
            <a:r>
              <a:rPr lang="fa-IR" dirty="0"/>
              <a:t> برای </a:t>
            </a:r>
            <a:r>
              <a:rPr lang="fa-IR" dirty="0">
                <a:solidFill>
                  <a:srgbClr val="FF0000"/>
                </a:solidFill>
              </a:rPr>
              <a:t>یک نفر </a:t>
            </a:r>
            <a:r>
              <a:rPr lang="fa-IR" dirty="0"/>
              <a:t>در </a:t>
            </a:r>
            <a:r>
              <a:rPr lang="fa-IR" dirty="0">
                <a:solidFill>
                  <a:srgbClr val="FF0000"/>
                </a:solidFill>
              </a:rPr>
              <a:t>یک روز</a:t>
            </a:r>
            <a:r>
              <a:rPr lang="fa-IR" dirty="0"/>
              <a:t>، بیشتر از </a:t>
            </a:r>
            <a:r>
              <a:rPr lang="fa-IR" dirty="0">
                <a:solidFill>
                  <a:srgbClr val="FF0000"/>
                </a:solidFill>
              </a:rPr>
              <a:t>4 عدد </a:t>
            </a:r>
            <a:r>
              <a:rPr lang="fa-IR" dirty="0"/>
              <a:t>قابل ارائه و ثبت نمی باشد.</a:t>
            </a:r>
          </a:p>
          <a:p>
            <a:pPr>
              <a:buNone/>
            </a:pPr>
            <a:r>
              <a:rPr lang="fa-IR" dirty="0"/>
              <a:t>	</a:t>
            </a:r>
            <a:r>
              <a:rPr lang="fa-IR" dirty="0">
                <a:solidFill>
                  <a:srgbClr val="C00000"/>
                </a:solidFill>
              </a:rPr>
              <a:t>ی. </a:t>
            </a:r>
            <a:r>
              <a:rPr lang="fa-IR" dirty="0"/>
              <a:t>تعداد خدمت </a:t>
            </a:r>
            <a:r>
              <a:rPr lang="fa-IR" dirty="0">
                <a:solidFill>
                  <a:srgbClr val="FF0000"/>
                </a:solidFill>
              </a:rPr>
              <a:t>کشیدن</a:t>
            </a:r>
            <a:r>
              <a:rPr lang="fa-IR" dirty="0"/>
              <a:t> دندان برای </a:t>
            </a:r>
            <a:r>
              <a:rPr lang="fa-IR" dirty="0">
                <a:solidFill>
                  <a:srgbClr val="FF0000"/>
                </a:solidFill>
              </a:rPr>
              <a:t>یک نفر </a:t>
            </a:r>
            <a:r>
              <a:rPr lang="fa-IR" dirty="0"/>
              <a:t>در </a:t>
            </a:r>
            <a:r>
              <a:rPr lang="fa-IR" dirty="0">
                <a:solidFill>
                  <a:srgbClr val="FF0000"/>
                </a:solidFill>
              </a:rPr>
              <a:t>یک روز</a:t>
            </a:r>
            <a:r>
              <a:rPr lang="fa-IR" dirty="0"/>
              <a:t>، بیشتر از </a:t>
            </a:r>
            <a:r>
              <a:rPr lang="fa-IR" dirty="0">
                <a:solidFill>
                  <a:srgbClr val="FF0000"/>
                </a:solidFill>
              </a:rPr>
              <a:t>4 عدد</a:t>
            </a:r>
            <a:r>
              <a:rPr lang="fa-IR" dirty="0"/>
              <a:t> قابل ارائه و ثبت نمی باشد.</a:t>
            </a:r>
          </a:p>
          <a:p>
            <a:pPr>
              <a:buNone/>
            </a:pPr>
            <a:r>
              <a:rPr lang="fa-IR" dirty="0"/>
              <a:t>	</a:t>
            </a:r>
            <a:r>
              <a:rPr lang="fa-IR" dirty="0">
                <a:solidFill>
                  <a:srgbClr val="C00000"/>
                </a:solidFill>
              </a:rPr>
              <a:t>ك. </a:t>
            </a:r>
            <a:r>
              <a:rPr lang="fa-IR" dirty="0">
                <a:solidFill>
                  <a:srgbClr val="FF0000"/>
                </a:solidFill>
              </a:rPr>
              <a:t>خدمات اورژانسی </a:t>
            </a:r>
            <a:r>
              <a:rPr lang="fa-IR" dirty="0"/>
              <a:t>دندانپزشکی شامل: </a:t>
            </a:r>
            <a:r>
              <a:rPr lang="fa-IR" dirty="0">
                <a:solidFill>
                  <a:srgbClr val="FF0000"/>
                </a:solidFill>
              </a:rPr>
              <a:t>درد و آبسه </a:t>
            </a:r>
            <a:r>
              <a:rPr lang="fa-IR" dirty="0"/>
              <a:t>دندان، </a:t>
            </a:r>
            <a:r>
              <a:rPr lang="fa-IR" dirty="0">
                <a:solidFill>
                  <a:srgbClr val="FF0000"/>
                </a:solidFill>
              </a:rPr>
              <a:t>بیرون افتادن دندان</a:t>
            </a:r>
            <a:r>
              <a:rPr lang="fa-IR" dirty="0"/>
              <a:t> دائمی، </a:t>
            </a:r>
            <a:r>
              <a:rPr lang="fa-IR" dirty="0">
                <a:solidFill>
                  <a:srgbClr val="FF0000"/>
                </a:solidFill>
              </a:rPr>
              <a:t>شکستگی</a:t>
            </a:r>
            <a:r>
              <a:rPr lang="fa-IR" dirty="0"/>
              <a:t> دندان، آسیب های ناشی از </a:t>
            </a:r>
            <a:r>
              <a:rPr lang="fa-IR" dirty="0">
                <a:solidFill>
                  <a:srgbClr val="FF0000"/>
                </a:solidFill>
              </a:rPr>
              <a:t>تروما</a:t>
            </a:r>
            <a:r>
              <a:rPr lang="fa-IR" dirty="0"/>
              <a:t> در </a:t>
            </a:r>
            <a:r>
              <a:rPr lang="fa-IR" dirty="0">
                <a:solidFill>
                  <a:srgbClr val="FF0000"/>
                </a:solidFill>
              </a:rPr>
              <a:t>بافت نرم و سخت </a:t>
            </a:r>
            <a:r>
              <a:rPr lang="fa-IR" dirty="0"/>
              <a:t>می باشند.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54250"/>
            <a:ext cx="8382000" cy="44513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30: مکانیسم پرداخت تیم سلامت (ص45)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21. مکانیسم پرداخت دریافتی دندانپزشک/بهداشتکار دهان و دندان </a:t>
            </a:r>
            <a:r>
              <a:rPr lang="fa-IR" dirty="0"/>
              <a:t>(ص56، 57 و 58)</a:t>
            </a:r>
          </a:p>
          <a:p>
            <a:pPr>
              <a:buNone/>
            </a:pPr>
            <a:r>
              <a:rPr lang="fa-IR" sz="3000" dirty="0"/>
              <a:t>	6-21. </a:t>
            </a:r>
            <a:r>
              <a:rPr lang="fa-IR" dirty="0">
                <a:solidFill>
                  <a:srgbClr val="C00000"/>
                </a:solidFill>
              </a:rPr>
              <a:t>ملاك پرداخت</a:t>
            </a:r>
            <a:r>
              <a:rPr lang="fa-IR" dirty="0"/>
              <a:t>، کلیه </a:t>
            </a:r>
            <a:r>
              <a:rPr lang="fa-IR" dirty="0">
                <a:solidFill>
                  <a:srgbClr val="C00000"/>
                </a:solidFill>
              </a:rPr>
              <a:t>خدمات ثبت شده </a:t>
            </a:r>
            <a:r>
              <a:rPr lang="fa-IR" dirty="0"/>
              <a:t>در سامانه های الکترونیک می باشد. </a:t>
            </a:r>
            <a:r>
              <a:rPr lang="fa-IR" dirty="0">
                <a:solidFill>
                  <a:srgbClr val="FF0000"/>
                </a:solidFill>
              </a:rPr>
              <a:t>عملکرد</a:t>
            </a:r>
            <a:r>
              <a:rPr lang="fa-IR" dirty="0"/>
              <a:t> دندانپزشک توسط مسئول مافوق از طریق </a:t>
            </a:r>
            <a:r>
              <a:rPr lang="fa-IR" dirty="0">
                <a:solidFill>
                  <a:srgbClr val="FF0000"/>
                </a:solidFill>
              </a:rPr>
              <a:t>بررسی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گزارش سامانه </a:t>
            </a:r>
            <a:r>
              <a:rPr lang="fa-IR" dirty="0"/>
              <a:t>های الکترونیک و عملکرد صندوق واحد درآمد (</a:t>
            </a:r>
            <a:r>
              <a:rPr lang="fa-IR" dirty="0">
                <a:solidFill>
                  <a:srgbClr val="FF0000"/>
                </a:solidFill>
              </a:rPr>
              <a:t>پذیرش</a:t>
            </a:r>
            <a:r>
              <a:rPr lang="fa-IR" dirty="0"/>
              <a:t>) و نیز </a:t>
            </a:r>
            <a:r>
              <a:rPr lang="fa-IR" dirty="0">
                <a:solidFill>
                  <a:srgbClr val="FF0000"/>
                </a:solidFill>
              </a:rPr>
              <a:t>بررسی بالینی بیمار</a:t>
            </a:r>
            <a:r>
              <a:rPr lang="fa-IR" dirty="0"/>
              <a:t> انجام می پذیرد.</a:t>
            </a:r>
            <a:endParaRPr lang="fa-IR" sz="6000" dirty="0"/>
          </a:p>
          <a:p>
            <a:pPr>
              <a:lnSpc>
                <a:spcPct val="150000"/>
              </a:lnSpc>
              <a:buNone/>
            </a:pPr>
            <a:r>
              <a:rPr lang="fa-IR" sz="2800" dirty="0"/>
              <a:t>		</a:t>
            </a:r>
            <a:endParaRPr lang="fa-I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4495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30: مکانیسم پرداخت تیم سلامت (ص45)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21. مکانیسم پرداخت دریافتی دندانپزشک/بهداشتکار دهان و دندان </a:t>
            </a:r>
            <a:r>
              <a:rPr lang="fa-IR" dirty="0"/>
              <a:t>(ص56، 57 و 58)</a:t>
            </a:r>
          </a:p>
          <a:p>
            <a:pPr>
              <a:buNone/>
            </a:pPr>
            <a:r>
              <a:rPr lang="fa-IR" sz="3000" dirty="0"/>
              <a:t>	7-21. </a:t>
            </a:r>
            <a:r>
              <a:rPr lang="fa-IR" dirty="0"/>
              <a:t>در </a:t>
            </a:r>
            <a:r>
              <a:rPr lang="fa-IR" dirty="0">
                <a:solidFill>
                  <a:srgbClr val="FF0000"/>
                </a:solidFill>
              </a:rPr>
              <a:t>مناطقی</a:t>
            </a:r>
            <a:r>
              <a:rPr lang="fa-IR" dirty="0"/>
              <a:t> که </a:t>
            </a:r>
            <a:r>
              <a:rPr lang="fa-IR" dirty="0">
                <a:solidFill>
                  <a:srgbClr val="FF0000"/>
                </a:solidFill>
              </a:rPr>
              <a:t>امکان جذب </a:t>
            </a:r>
            <a:r>
              <a:rPr lang="fa-IR" dirty="0"/>
              <a:t>دندانپزشک/ بهداشتکار دهان به هیچ عنوان </a:t>
            </a:r>
            <a:r>
              <a:rPr lang="fa-IR" dirty="0">
                <a:solidFill>
                  <a:srgbClr val="FF0000"/>
                </a:solidFill>
              </a:rPr>
              <a:t>مقدور نبوده </a:t>
            </a:r>
            <a:r>
              <a:rPr lang="fa-IR" dirty="0"/>
              <a:t>یا متضمن </a:t>
            </a:r>
            <a:r>
              <a:rPr lang="fa-IR" dirty="0">
                <a:solidFill>
                  <a:srgbClr val="FF0000"/>
                </a:solidFill>
              </a:rPr>
              <a:t>شرایط ویژه و خاص </a:t>
            </a:r>
            <a:r>
              <a:rPr lang="fa-IR" dirty="0"/>
              <a:t>است (با ضرایب محرومیت چهارگانه 80 / 1 و بالاتر) </a:t>
            </a:r>
            <a:r>
              <a:rPr lang="fa-IR" dirty="0">
                <a:solidFill>
                  <a:srgbClr val="FF0000"/>
                </a:solidFill>
              </a:rPr>
              <a:t>به شرط موافقت ستاد </a:t>
            </a:r>
            <a:r>
              <a:rPr lang="fa-IR" dirty="0"/>
              <a:t>هماهنگی دانشگاه/ دانشکده </a:t>
            </a:r>
            <a:r>
              <a:rPr lang="fa-IR" dirty="0">
                <a:solidFill>
                  <a:srgbClr val="FF0000"/>
                </a:solidFill>
              </a:rPr>
              <a:t>و تاییدیه ستاد هماهنگی کشوری </a:t>
            </a:r>
            <a:r>
              <a:rPr lang="fa-IR" dirty="0"/>
              <a:t>و </a:t>
            </a:r>
            <a:r>
              <a:rPr lang="fa-IR" dirty="0">
                <a:solidFill>
                  <a:srgbClr val="FF0000"/>
                </a:solidFill>
              </a:rPr>
              <a:t>امکان تامین منابع مالی </a:t>
            </a:r>
            <a:r>
              <a:rPr lang="fa-IR" dirty="0"/>
              <a:t>از سوی دانشگاه/ دانشکده علوم پزشکی می توان </a:t>
            </a:r>
            <a:r>
              <a:rPr lang="fa-IR" dirty="0">
                <a:solidFill>
                  <a:srgbClr val="FF0000"/>
                </a:solidFill>
              </a:rPr>
              <a:t>تا سقف 20% به </a:t>
            </a:r>
            <a:r>
              <a:rPr lang="en-US" dirty="0">
                <a:solidFill>
                  <a:srgbClr val="FF0000"/>
                </a:solidFill>
              </a:rPr>
              <a:t>k </a:t>
            </a:r>
            <a:r>
              <a:rPr lang="fa-IR" dirty="0">
                <a:solidFill>
                  <a:srgbClr val="FF0000"/>
                </a:solidFill>
              </a:rPr>
              <a:t>پایه فرد اضافه </a:t>
            </a:r>
            <a:r>
              <a:rPr lang="fa-IR" dirty="0"/>
              <a:t>کرد.</a:t>
            </a:r>
            <a:endParaRPr lang="fa-IR" sz="6000" dirty="0"/>
          </a:p>
          <a:p>
            <a:pPr>
              <a:lnSpc>
                <a:spcPct val="150000"/>
              </a:lnSpc>
              <a:buNone/>
            </a:pPr>
            <a:r>
              <a:rPr lang="fa-IR" sz="2800" dirty="0"/>
              <a:t>		</a:t>
            </a:r>
            <a:endParaRPr lang="fa-I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82000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30: مکانیسم پرداخت تیم سلامت (ص45)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21. مکانیسم پرداخت دریافتی دندانپزشک/بهداشتکار دهان و دندان </a:t>
            </a:r>
            <a:r>
              <a:rPr lang="fa-IR" dirty="0"/>
              <a:t>(ص56، 57 و 58)</a:t>
            </a:r>
          </a:p>
          <a:p>
            <a:pPr>
              <a:buNone/>
            </a:pPr>
            <a:r>
              <a:rPr lang="fa-IR" sz="3000" dirty="0"/>
              <a:t>	8-21. </a:t>
            </a:r>
            <a:r>
              <a:rPr lang="fa-IR" dirty="0">
                <a:solidFill>
                  <a:srgbClr val="FF0000"/>
                </a:solidFill>
              </a:rPr>
              <a:t>جذب نیروی مراقب سلامت دهان </a:t>
            </a:r>
            <a:r>
              <a:rPr lang="fa-IR" dirty="0"/>
              <a:t>جهت مراکز خدمات جامع سلامت دارای یونیت فعال، از طریق </a:t>
            </a:r>
            <a:r>
              <a:rPr lang="fa-IR" dirty="0">
                <a:solidFill>
                  <a:srgbClr val="FF0000"/>
                </a:solidFill>
              </a:rPr>
              <a:t>خرید خدمات </a:t>
            </a:r>
            <a:r>
              <a:rPr lang="fa-IR" dirty="0"/>
              <a:t>و </a:t>
            </a:r>
            <a:r>
              <a:rPr lang="fa-IR" dirty="0">
                <a:solidFill>
                  <a:srgbClr val="FF0000"/>
                </a:solidFill>
              </a:rPr>
              <a:t>عقد قرارداد با شرکت ها </a:t>
            </a:r>
            <a:r>
              <a:rPr lang="fa-IR" dirty="0"/>
              <a:t>و از </a:t>
            </a:r>
            <a:r>
              <a:rPr lang="fa-IR" dirty="0">
                <a:solidFill>
                  <a:srgbClr val="FF0000"/>
                </a:solidFill>
              </a:rPr>
              <a:t>محل اعتبارات پرسنلی خدمات سلامت دهان و دندان برنامه</a:t>
            </a:r>
            <a:r>
              <a:rPr lang="fa-IR" dirty="0"/>
              <a:t> انجام می شود.</a:t>
            </a:r>
            <a:endParaRPr lang="fa-IR" sz="6000" dirty="0"/>
          </a:p>
          <a:p>
            <a:pPr>
              <a:lnSpc>
                <a:spcPct val="150000"/>
              </a:lnSpc>
              <a:buNone/>
            </a:pPr>
            <a:r>
              <a:rPr lang="fa-IR" sz="2800" dirty="0"/>
              <a:t>		</a:t>
            </a:r>
            <a:endParaRPr lang="fa-I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تفاهم نامه نسخه 22</a:t>
            </a:r>
          </a:p>
          <a:p>
            <a:pPr>
              <a:lnSpc>
                <a:spcPct val="150000"/>
              </a:lnSpc>
              <a:buNone/>
            </a:pPr>
            <a:r>
              <a:rPr lang="fa-IR" sz="2800" dirty="0"/>
              <a:t>		</a:t>
            </a:r>
            <a:endParaRPr lang="fa-IR" sz="7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71600" y="2971800"/>
            <a:ext cx="6553200" cy="2590800"/>
            <a:chOff x="1371600" y="2971800"/>
            <a:chExt cx="6553200" cy="259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0890" t="30000" r="12666" b="32222"/>
            <a:stretch/>
          </p:blipFill>
          <p:spPr>
            <a:xfrm>
              <a:off x="1371600" y="2971800"/>
              <a:ext cx="655320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1600200" y="4724400"/>
              <a:ext cx="6172200" cy="762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475655" y="5018317"/>
            <a:ext cx="223934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98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524000"/>
            <a:ext cx="3276600" cy="487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dirty="0"/>
              <a:t>نامه اعمال فیلترهای دهان و دندان در سامانه سیب و اعلام تفاوت نسخه های 21 و 22 </a:t>
            </a:r>
            <a:r>
              <a:rPr lang="fa-IR" sz="2800" dirty="0"/>
              <a:t>		</a:t>
            </a:r>
            <a:endParaRPr lang="fa-IR" sz="7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000" t="16667" r="34000" b="12222"/>
          <a:stretch/>
        </p:blipFill>
        <p:spPr>
          <a:xfrm>
            <a:off x="990600" y="1523999"/>
            <a:ext cx="4114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1600200" cy="365125"/>
          </a:xfrm>
        </p:spPr>
        <p:txBody>
          <a:bodyPr/>
          <a:lstStyle/>
          <a:p>
            <a:r>
              <a:rPr lang="fa-IR" dirty="0"/>
              <a:t>دفتر سلامت دهان و دندان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067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تفاوت تغییرات اعمال شده در بخش دهان و دندان بین نسخه های 21 و 22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58" t="11785" r="4564" b="14136"/>
          <a:stretch>
            <a:fillRect/>
          </a:stretch>
        </p:blipFill>
        <p:spPr bwMode="auto">
          <a:xfrm>
            <a:off x="415636" y="2112524"/>
            <a:ext cx="8347364" cy="3907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/>
              <a:t>ماده 6: تعیین نیروهای مورد نیاز تیم سلامت (ص9)</a:t>
            </a:r>
          </a:p>
          <a:p>
            <a:pPr lvl="1">
              <a:lnSpc>
                <a:spcPct val="150000"/>
              </a:lnSpc>
            </a:pPr>
            <a:r>
              <a:rPr lang="fa-IR" sz="3000" dirty="0"/>
              <a:t>3. </a:t>
            </a:r>
            <a:r>
              <a:rPr lang="fa-IR" sz="3000" dirty="0">
                <a:solidFill>
                  <a:srgbClr val="C00000"/>
                </a:solidFill>
              </a:rPr>
              <a:t>دندانپزشک/بهداشتکار دهان و دندان </a:t>
            </a:r>
            <a:r>
              <a:rPr lang="fa-IR" sz="3000" dirty="0"/>
              <a:t>(ص10)</a:t>
            </a:r>
          </a:p>
          <a:p>
            <a:pPr>
              <a:lnSpc>
                <a:spcPct val="150000"/>
              </a:lnSpc>
              <a:buNone/>
            </a:pPr>
            <a:r>
              <a:rPr lang="fa-IR" sz="3000" dirty="0"/>
              <a:t>	برای ارائه خدمات سلامت دهان و دندان، </a:t>
            </a:r>
            <a:r>
              <a:rPr lang="fa-IR" sz="3000" dirty="0">
                <a:solidFill>
                  <a:srgbClr val="C00000"/>
                </a:solidFill>
              </a:rPr>
              <a:t>حداکثر تا 15000 نفر</a:t>
            </a:r>
            <a:r>
              <a:rPr lang="fa-IR" sz="3000" dirty="0"/>
              <a:t> به ازای جمعیت ساکن فعال (در یک یا چند مرکز خدمات جامع سلامت) </a:t>
            </a:r>
            <a:r>
              <a:rPr lang="fa-IR" sz="3000" dirty="0">
                <a:solidFill>
                  <a:srgbClr val="C00000"/>
                </a:solidFill>
              </a:rPr>
              <a:t>یک دندانپزشک/ بهداشتکار دهان و دندان </a:t>
            </a:r>
            <a:r>
              <a:rPr lang="fa-IR" sz="3000" dirty="0"/>
              <a:t>تعیین می گردد.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تفاوت تغییرات اعمال شده در بخش دهان و دندان نسخه 21 و 22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59" t="11785" r="10075" b="5717"/>
          <a:stretch>
            <a:fillRect/>
          </a:stretch>
        </p:blipFill>
        <p:spPr bwMode="auto">
          <a:xfrm>
            <a:off x="914400" y="1752600"/>
            <a:ext cx="7403841" cy="4370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a-IR" dirty="0"/>
              <a:t>تفاوت تغییرات اعمال شده در بخش دهان و دندان نسخه 21 و 22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63" t="13469" r="17816" b="9085"/>
          <a:stretch>
            <a:fillRect/>
          </a:stretch>
        </p:blipFill>
        <p:spPr bwMode="auto">
          <a:xfrm>
            <a:off x="1066800" y="1529687"/>
            <a:ext cx="7010400" cy="4813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با تشکر از توجه شما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2057400"/>
            <a:ext cx="523875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6: تعیین نیروهای مورد نیاز تیم سلامت (ص9)</a:t>
            </a:r>
          </a:p>
          <a:p>
            <a:pPr lvl="1">
              <a:lnSpc>
                <a:spcPct val="150000"/>
              </a:lnSpc>
            </a:pPr>
            <a:r>
              <a:rPr lang="fa-IR" sz="3000" dirty="0"/>
              <a:t>4. </a:t>
            </a:r>
            <a:r>
              <a:rPr lang="fa-IR" sz="3000" dirty="0">
                <a:solidFill>
                  <a:srgbClr val="C00000"/>
                </a:solidFill>
              </a:rPr>
              <a:t>مراقب سلامت دهان (دستیار دندانپزشک)</a:t>
            </a:r>
            <a:r>
              <a:rPr lang="fa-IR" sz="3000" dirty="0"/>
              <a:t>(ص10)</a:t>
            </a:r>
          </a:p>
          <a:p>
            <a:pPr>
              <a:buNone/>
            </a:pPr>
            <a:r>
              <a:rPr lang="fa-IR" sz="3000" dirty="0"/>
              <a:t>	</a:t>
            </a:r>
            <a:r>
              <a:rPr lang="fa-IR" sz="2800" dirty="0"/>
              <a:t>به ازای </a:t>
            </a:r>
            <a:r>
              <a:rPr lang="fa-IR" sz="2800" dirty="0">
                <a:solidFill>
                  <a:srgbClr val="FF0000"/>
                </a:solidFill>
              </a:rPr>
              <a:t>هر مرکز </a:t>
            </a:r>
            <a:r>
              <a:rPr lang="fa-IR" sz="2800" dirty="0"/>
              <a:t>خدمات جامع سلامت </a:t>
            </a:r>
            <a:r>
              <a:rPr lang="fa-IR" sz="2800" dirty="0">
                <a:solidFill>
                  <a:srgbClr val="FF0000"/>
                </a:solidFill>
              </a:rPr>
              <a:t>دارای یونیت فعال </a:t>
            </a:r>
            <a:r>
              <a:rPr lang="fa-IR" sz="2800" dirty="0"/>
              <a:t>دارای </a:t>
            </a:r>
            <a:r>
              <a:rPr lang="fa-IR" sz="2800" dirty="0">
                <a:solidFill>
                  <a:srgbClr val="FF0000"/>
                </a:solidFill>
              </a:rPr>
              <a:t>حداقل 4 ساعت کار دندانپزشکی </a:t>
            </a:r>
            <a:r>
              <a:rPr lang="fa-IR" sz="2800" dirty="0"/>
              <a:t>و </a:t>
            </a:r>
            <a:r>
              <a:rPr lang="fa-IR" sz="2800" dirty="0">
                <a:solidFill>
                  <a:srgbClr val="FF0000"/>
                </a:solidFill>
              </a:rPr>
              <a:t>دندانپزشک/ بهداشتکار دهان و دندان</a:t>
            </a:r>
            <a:r>
              <a:rPr lang="fa-IR" sz="2800" dirty="0"/>
              <a:t>، </a:t>
            </a:r>
            <a:r>
              <a:rPr lang="fa-IR" sz="2800" dirty="0">
                <a:solidFill>
                  <a:srgbClr val="FF0000"/>
                </a:solidFill>
              </a:rPr>
              <a:t>یک نفر مراقب سلامت دهان </a:t>
            </a:r>
            <a:r>
              <a:rPr lang="fa-IR" sz="2800" dirty="0"/>
              <a:t>با </a:t>
            </a:r>
            <a:r>
              <a:rPr lang="fa-IR" sz="2800" dirty="0">
                <a:solidFill>
                  <a:srgbClr val="FF0000"/>
                </a:solidFill>
              </a:rPr>
              <a:t>اولویت تکنسین سلامت دهان</a:t>
            </a:r>
            <a:r>
              <a:rPr lang="fa-IR" sz="2800" dirty="0"/>
              <a:t> و </a:t>
            </a:r>
            <a:r>
              <a:rPr lang="fa-IR" sz="2800" dirty="0">
                <a:solidFill>
                  <a:srgbClr val="FF0000"/>
                </a:solidFill>
              </a:rPr>
              <a:t>مدرك کاردانی مرتبط </a:t>
            </a:r>
            <a:r>
              <a:rPr lang="fa-IR" sz="2800" dirty="0"/>
              <a:t>به کار گیری می شود. در صورت نبود این نیروها، یک نفر </a:t>
            </a:r>
            <a:r>
              <a:rPr lang="fa-IR" sz="2800" dirty="0">
                <a:solidFill>
                  <a:srgbClr val="FF0000"/>
                </a:solidFill>
              </a:rPr>
              <a:t>نیروی بومی</a:t>
            </a:r>
            <a:r>
              <a:rPr lang="fa-IR" sz="2800" dirty="0"/>
              <a:t> با حداقل مدرك </a:t>
            </a:r>
            <a:r>
              <a:rPr lang="fa-IR" sz="2800" dirty="0">
                <a:solidFill>
                  <a:srgbClr val="FF0000"/>
                </a:solidFill>
              </a:rPr>
              <a:t>دیپلم</a:t>
            </a:r>
            <a:r>
              <a:rPr lang="fa-IR" sz="2800" dirty="0"/>
              <a:t> و </a:t>
            </a:r>
            <a:r>
              <a:rPr lang="fa-IR" sz="2800" dirty="0">
                <a:solidFill>
                  <a:srgbClr val="FF0000"/>
                </a:solidFill>
              </a:rPr>
              <a:t>گواهی آموزشی </a:t>
            </a:r>
            <a:r>
              <a:rPr lang="fa-IR" sz="2800" dirty="0"/>
              <a:t>طی شده </a:t>
            </a:r>
            <a:r>
              <a:rPr lang="fa-IR" sz="2800" dirty="0">
                <a:solidFill>
                  <a:srgbClr val="FF0000"/>
                </a:solidFill>
              </a:rPr>
              <a:t>مورد تایید </a:t>
            </a:r>
            <a:r>
              <a:rPr lang="fa-IR" sz="2800" dirty="0"/>
              <a:t>معاونت بهداشت دانشگاه/ دانشکده علوم پزشکی از طریق خرید خدمات تعیین می گردد.</a:t>
            </a:r>
            <a:endParaRPr lang="fa-IR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15: ارائه خدمات دارویی (ص21)</a:t>
            </a:r>
          </a:p>
          <a:p>
            <a:pPr lvl="1">
              <a:lnSpc>
                <a:spcPct val="150000"/>
              </a:lnSpc>
            </a:pPr>
            <a:r>
              <a:rPr lang="fa-IR" sz="3000" dirty="0"/>
              <a:t>2. نسخه دارویی(ص21 و 22)</a:t>
            </a:r>
          </a:p>
          <a:p>
            <a:pPr>
              <a:lnSpc>
                <a:spcPct val="150000"/>
              </a:lnSpc>
              <a:buNone/>
            </a:pPr>
            <a:r>
              <a:rPr lang="fa-IR" sz="3000" dirty="0"/>
              <a:t>	</a:t>
            </a:r>
            <a:r>
              <a:rPr lang="fa-IR" sz="2800" dirty="0"/>
              <a:t>تجویز </a:t>
            </a:r>
            <a:r>
              <a:rPr lang="fa-IR" sz="2800" dirty="0">
                <a:solidFill>
                  <a:srgbClr val="C00000"/>
                </a:solidFill>
              </a:rPr>
              <a:t>نسخ دارویی دندانپزشکی </a:t>
            </a:r>
            <a:r>
              <a:rPr lang="fa-IR" sz="2800" dirty="0"/>
              <a:t>و ارائه خدمات دارویی مربوطه در محدوده داروهای مصوب بلامانع است.</a:t>
            </a:r>
            <a:endParaRPr lang="fa-IR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50000"/>
              </a:lnSpc>
            </a:pPr>
            <a:r>
              <a:rPr lang="fa-IR" sz="3000" dirty="0"/>
              <a:t>1. نحوه ارائه خدمات سلامت دهان و دندان (ص31)</a:t>
            </a:r>
          </a:p>
          <a:p>
            <a:pPr>
              <a:buFont typeface="Wingdings" pitchFamily="2" charset="2"/>
              <a:buChar char="ü"/>
            </a:pPr>
            <a:r>
              <a:rPr lang="fa-IR" sz="2800" dirty="0"/>
              <a:t>ارتقاء سلامت دهان و</a:t>
            </a:r>
            <a:r>
              <a:rPr lang="en-US" sz="2800" dirty="0"/>
              <a:t> </a:t>
            </a:r>
            <a:r>
              <a:rPr lang="fa-IR" sz="2800" dirty="0"/>
              <a:t>دندان ازطریق ارائه خدمات </a:t>
            </a:r>
            <a:r>
              <a:rPr lang="fa-IR" sz="2800" dirty="0">
                <a:solidFill>
                  <a:srgbClr val="FF0000"/>
                </a:solidFill>
              </a:rPr>
              <a:t>آموزشی</a:t>
            </a:r>
            <a:r>
              <a:rPr lang="fa-IR" sz="2800" dirty="0"/>
              <a:t>، </a:t>
            </a:r>
            <a:r>
              <a:rPr lang="fa-IR" sz="2800" dirty="0">
                <a:solidFill>
                  <a:srgbClr val="FF0000"/>
                </a:solidFill>
              </a:rPr>
              <a:t>پیشگیری</a:t>
            </a:r>
            <a:r>
              <a:rPr lang="fa-IR" sz="2800" dirty="0"/>
              <a:t> و </a:t>
            </a:r>
            <a:r>
              <a:rPr lang="fa-IR" sz="2800" dirty="0">
                <a:solidFill>
                  <a:srgbClr val="FF0000"/>
                </a:solidFill>
              </a:rPr>
              <a:t>درمانی</a:t>
            </a:r>
            <a:r>
              <a:rPr lang="fa-IR" sz="2800" dirty="0"/>
              <a:t> در </a:t>
            </a:r>
            <a:r>
              <a:rPr lang="fa-IR" sz="2800" dirty="0">
                <a:solidFill>
                  <a:srgbClr val="FF0000"/>
                </a:solidFill>
              </a:rPr>
              <a:t>مناطق روستایی، شهر های زیر 20 هزار نفر و عشایری </a:t>
            </a:r>
            <a:r>
              <a:rPr lang="fa-IR" sz="2800" dirty="0"/>
              <a:t>با </a:t>
            </a:r>
            <a:r>
              <a:rPr lang="fa-IR" sz="2800" dirty="0">
                <a:solidFill>
                  <a:srgbClr val="FF0000"/>
                </a:solidFill>
              </a:rPr>
              <a:t>اولویت</a:t>
            </a:r>
            <a:r>
              <a:rPr lang="fa-IR" sz="2800" dirty="0"/>
              <a:t> </a:t>
            </a:r>
            <a:r>
              <a:rPr lang="fa-IR" sz="2800" dirty="0">
                <a:solidFill>
                  <a:srgbClr val="FF0000"/>
                </a:solidFill>
              </a:rPr>
              <a:t>گروه های هدف </a:t>
            </a:r>
            <a:r>
              <a:rPr lang="fa-IR" sz="2800" dirty="0"/>
              <a:t>صورت می پذیرد. </a:t>
            </a:r>
          </a:p>
          <a:p>
            <a:pPr>
              <a:buFont typeface="Wingdings" pitchFamily="2" charset="2"/>
              <a:buChar char="ü"/>
            </a:pPr>
            <a:r>
              <a:rPr lang="fa-IR" sz="2800" dirty="0"/>
              <a:t>خدمات آموزشی و پیشگیری اولیه قابلیت اجرا در </a:t>
            </a:r>
            <a:r>
              <a:rPr lang="fa-IR" sz="2800" dirty="0">
                <a:solidFill>
                  <a:srgbClr val="FF0000"/>
                </a:solidFill>
              </a:rPr>
              <a:t>مدرسه</a:t>
            </a:r>
            <a:r>
              <a:rPr lang="fa-IR" sz="2800" dirty="0"/>
              <a:t>، </a:t>
            </a:r>
            <a:r>
              <a:rPr lang="fa-IR" sz="2800" dirty="0">
                <a:solidFill>
                  <a:srgbClr val="FF0000"/>
                </a:solidFill>
              </a:rPr>
              <a:t>مهدکودك</a:t>
            </a:r>
            <a:r>
              <a:rPr lang="fa-IR" sz="2800" dirty="0"/>
              <a:t> و </a:t>
            </a:r>
            <a:r>
              <a:rPr lang="fa-IR" sz="2800" dirty="0">
                <a:solidFill>
                  <a:srgbClr val="FF0000"/>
                </a:solidFill>
              </a:rPr>
              <a:t>سایر مراکز اجتماعات </a:t>
            </a:r>
            <a:r>
              <a:rPr lang="fa-IR" sz="2800" dirty="0"/>
              <a:t>مثل مسجد، محل کار و اطراق عشایر کوچ کننده را دارد (</a:t>
            </a:r>
            <a:r>
              <a:rPr lang="fa-IR" sz="2800" dirty="0">
                <a:solidFill>
                  <a:srgbClr val="FF0000"/>
                </a:solidFill>
              </a:rPr>
              <a:t>تاریخ و روزهای برنامه ریزی </a:t>
            </a:r>
            <a:r>
              <a:rPr lang="fa-IR" sz="2800" dirty="0"/>
              <a:t>شده برای مراجعه به مدارس و مهدکودك ها از قبل مشخص و </a:t>
            </a:r>
            <a:r>
              <a:rPr lang="fa-IR" sz="2800" dirty="0">
                <a:solidFill>
                  <a:srgbClr val="FF0000"/>
                </a:solidFill>
              </a:rPr>
              <a:t>در تابلو اعلانات</a:t>
            </a:r>
            <a:r>
              <a:rPr lang="fa-IR" sz="2800" dirty="0"/>
              <a:t> مرکز </a:t>
            </a:r>
            <a:r>
              <a:rPr lang="fa-IR" sz="2800" dirty="0">
                <a:solidFill>
                  <a:srgbClr val="FF0000"/>
                </a:solidFill>
              </a:rPr>
              <a:t>نصب</a:t>
            </a:r>
            <a:r>
              <a:rPr lang="fa-IR" sz="2800" dirty="0"/>
              <a:t> می گردد). </a:t>
            </a:r>
            <a:endParaRPr lang="fa-IR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دستور عمل اجرایی برنامه بیمه روستایی و پزشکی خانواده</a:t>
            </a:r>
            <a:br>
              <a:rPr lang="fa-IR" dirty="0"/>
            </a:br>
            <a:r>
              <a:rPr lang="fa-IR" dirty="0"/>
              <a:t>نسخه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ماده 17: خدمات سلامت دهان و دندان (ص31)</a:t>
            </a:r>
          </a:p>
          <a:p>
            <a:pPr lvl="1">
              <a:lnSpc>
                <a:spcPct val="150000"/>
              </a:lnSpc>
            </a:pPr>
            <a:r>
              <a:rPr lang="fa-IR" sz="3000" dirty="0">
                <a:solidFill>
                  <a:srgbClr val="C00000"/>
                </a:solidFill>
              </a:rPr>
              <a:t>ادامه</a:t>
            </a:r>
            <a:r>
              <a:rPr lang="fa-IR" sz="3000" dirty="0"/>
              <a:t> 1. نحوه ارائه خدمات سلامت دهان و دندان </a:t>
            </a:r>
            <a:r>
              <a:rPr lang="fa-IR" dirty="0"/>
              <a:t>(ص 31 و 32)</a:t>
            </a:r>
          </a:p>
          <a:p>
            <a:pPr>
              <a:buFont typeface="Wingdings" pitchFamily="2" charset="2"/>
              <a:buChar char="ü"/>
            </a:pPr>
            <a:r>
              <a:rPr lang="fa-IR" sz="2800" dirty="0">
                <a:solidFill>
                  <a:srgbClr val="FF0000"/>
                </a:solidFill>
              </a:rPr>
              <a:t>خدمات</a:t>
            </a:r>
            <a:r>
              <a:rPr lang="fa-IR" sz="2800" dirty="0"/>
              <a:t> پیشگیری ودرمانی </a:t>
            </a:r>
            <a:r>
              <a:rPr lang="fa-IR" sz="2800" dirty="0">
                <a:solidFill>
                  <a:srgbClr val="FF0000"/>
                </a:solidFill>
              </a:rPr>
              <a:t>نیازمند به یونیت</a:t>
            </a:r>
            <a:r>
              <a:rPr lang="fa-IR" sz="2800" dirty="0"/>
              <a:t>، </a:t>
            </a:r>
            <a:r>
              <a:rPr lang="fa-IR" sz="2800" dirty="0">
                <a:solidFill>
                  <a:srgbClr val="FF0000"/>
                </a:solidFill>
              </a:rPr>
              <a:t>در مراکز </a:t>
            </a:r>
            <a:r>
              <a:rPr lang="fa-IR" sz="2800" dirty="0"/>
              <a:t>دارای واحد دندانپزشکی </a:t>
            </a:r>
            <a:r>
              <a:rPr lang="fa-IR" sz="2800" dirty="0">
                <a:solidFill>
                  <a:srgbClr val="FF0000"/>
                </a:solidFill>
              </a:rPr>
              <a:t>ثابت</a:t>
            </a:r>
            <a:r>
              <a:rPr lang="fa-IR" sz="2800" dirty="0"/>
              <a:t> و یا با استفاده از </a:t>
            </a:r>
            <a:r>
              <a:rPr lang="fa-IR" sz="2800" dirty="0">
                <a:solidFill>
                  <a:srgbClr val="FF0000"/>
                </a:solidFill>
              </a:rPr>
              <a:t>یونیت</a:t>
            </a:r>
            <a:r>
              <a:rPr lang="fa-IR" sz="2800" dirty="0"/>
              <a:t> دندانپزشکی </a:t>
            </a:r>
            <a:r>
              <a:rPr lang="fa-IR" sz="2800" dirty="0">
                <a:solidFill>
                  <a:srgbClr val="FF0000"/>
                </a:solidFill>
              </a:rPr>
              <a:t>سیار</a:t>
            </a:r>
            <a:r>
              <a:rPr lang="fa-IR" sz="2800" dirty="0"/>
              <a:t> ارائه می گردد.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دفتر سلامت دهان و دندان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2697</Words>
  <Application>Microsoft Office PowerPoint</Application>
  <PresentationFormat>On-screen Show (4:3)</PresentationFormat>
  <Paragraphs>377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Wingdings</vt:lpstr>
      <vt:lpstr>B Titr</vt:lpstr>
      <vt:lpstr>B Nazanin</vt:lpstr>
      <vt:lpstr>Courier New</vt:lpstr>
      <vt:lpstr>Office Theme</vt:lpstr>
      <vt:lpstr> دندانپزشک خانواده روستایی</vt:lpstr>
      <vt:lpstr>PowerPoint Presentation</vt:lpstr>
      <vt:lpstr>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دستور عمل اجرایی برنامه بیمه روستایی و پزشکی خانواده نسخه 22</vt:lpstr>
      <vt:lpstr>تفاوت تغییرات اعمال شده در بخش دهان و دندان بین نسخه های 21 و 22 </vt:lpstr>
      <vt:lpstr>تفاوت تغییرات اعمال شده در بخش دهان و دندان نسخه 21 و 22 </vt:lpstr>
      <vt:lpstr>تفاوت تغییرات اعمال شده در بخش دهان و دندان نسخه 21 و 22 </vt:lpstr>
      <vt:lpstr>با تشکر از توجه شما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Fatemi</dc:creator>
  <cp:lastModifiedBy>1</cp:lastModifiedBy>
  <cp:revision>243</cp:revision>
  <dcterms:created xsi:type="dcterms:W3CDTF">2006-08-16T00:00:00Z</dcterms:created>
  <dcterms:modified xsi:type="dcterms:W3CDTF">2023-06-19T03:10:17Z</dcterms:modified>
</cp:coreProperties>
</file>